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BED4B61-ABB6-41D1-9146-3E27111C4D43}" type="datetimeFigureOut">
              <a:rPr lang="it-IT" smtClean="0"/>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DE37A9-2C9C-4CB6-AE6F-A53BD6FDBA6C}" type="slidenum">
              <a:rPr lang="it-IT" smtClean="0"/>
              <a:t>‹N›</a:t>
            </a:fld>
            <a:endParaRPr lang="it-IT"/>
          </a:p>
        </p:txBody>
      </p:sp>
    </p:spTree>
    <p:extLst>
      <p:ext uri="{BB962C8B-B14F-4D97-AF65-F5344CB8AC3E}">
        <p14:creationId xmlns:p14="http://schemas.microsoft.com/office/powerpoint/2010/main" val="281143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BED4B61-ABB6-41D1-9146-3E27111C4D43}" type="datetimeFigureOut">
              <a:rPr lang="it-IT" smtClean="0"/>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DE37A9-2C9C-4CB6-AE6F-A53BD6FDBA6C}" type="slidenum">
              <a:rPr lang="it-IT" smtClean="0"/>
              <a:t>‹N›</a:t>
            </a:fld>
            <a:endParaRPr lang="it-IT"/>
          </a:p>
        </p:txBody>
      </p:sp>
    </p:spTree>
    <p:extLst>
      <p:ext uri="{BB962C8B-B14F-4D97-AF65-F5344CB8AC3E}">
        <p14:creationId xmlns:p14="http://schemas.microsoft.com/office/powerpoint/2010/main" val="152499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BED4B61-ABB6-41D1-9146-3E27111C4D43}" type="datetimeFigureOut">
              <a:rPr lang="it-IT" smtClean="0"/>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DE37A9-2C9C-4CB6-AE6F-A53BD6FDBA6C}" type="slidenum">
              <a:rPr lang="it-IT" smtClean="0"/>
              <a:t>‹N›</a:t>
            </a:fld>
            <a:endParaRPr lang="it-IT"/>
          </a:p>
        </p:txBody>
      </p:sp>
    </p:spTree>
    <p:extLst>
      <p:ext uri="{BB962C8B-B14F-4D97-AF65-F5344CB8AC3E}">
        <p14:creationId xmlns:p14="http://schemas.microsoft.com/office/powerpoint/2010/main" val="24204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BED4B61-ABB6-41D1-9146-3E27111C4D43}" type="datetimeFigureOut">
              <a:rPr lang="it-IT" smtClean="0"/>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DE37A9-2C9C-4CB6-AE6F-A53BD6FDBA6C}" type="slidenum">
              <a:rPr lang="it-IT" smtClean="0"/>
              <a:t>‹N›</a:t>
            </a:fld>
            <a:endParaRPr lang="it-IT"/>
          </a:p>
        </p:txBody>
      </p:sp>
    </p:spTree>
    <p:extLst>
      <p:ext uri="{BB962C8B-B14F-4D97-AF65-F5344CB8AC3E}">
        <p14:creationId xmlns:p14="http://schemas.microsoft.com/office/powerpoint/2010/main" val="58430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BED4B61-ABB6-41D1-9146-3E27111C4D43}" type="datetimeFigureOut">
              <a:rPr lang="it-IT" smtClean="0"/>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DE37A9-2C9C-4CB6-AE6F-A53BD6FDBA6C}" type="slidenum">
              <a:rPr lang="it-IT" smtClean="0"/>
              <a:t>‹N›</a:t>
            </a:fld>
            <a:endParaRPr lang="it-IT"/>
          </a:p>
        </p:txBody>
      </p:sp>
    </p:spTree>
    <p:extLst>
      <p:ext uri="{BB962C8B-B14F-4D97-AF65-F5344CB8AC3E}">
        <p14:creationId xmlns:p14="http://schemas.microsoft.com/office/powerpoint/2010/main" val="95474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BED4B61-ABB6-41D1-9146-3E27111C4D43}" type="datetimeFigureOut">
              <a:rPr lang="it-IT" smtClean="0"/>
              <a:t>10/05/2018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ADE37A9-2C9C-4CB6-AE6F-A53BD6FDBA6C}" type="slidenum">
              <a:rPr lang="it-IT" smtClean="0"/>
              <a:t>‹N›</a:t>
            </a:fld>
            <a:endParaRPr lang="it-IT"/>
          </a:p>
        </p:txBody>
      </p:sp>
    </p:spTree>
    <p:extLst>
      <p:ext uri="{BB962C8B-B14F-4D97-AF65-F5344CB8AC3E}">
        <p14:creationId xmlns:p14="http://schemas.microsoft.com/office/powerpoint/2010/main" val="407883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BED4B61-ABB6-41D1-9146-3E27111C4D43}" type="datetimeFigureOut">
              <a:rPr lang="it-IT" smtClean="0"/>
              <a:t>10/05/2018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ADE37A9-2C9C-4CB6-AE6F-A53BD6FDBA6C}" type="slidenum">
              <a:rPr lang="it-IT" smtClean="0"/>
              <a:t>‹N›</a:t>
            </a:fld>
            <a:endParaRPr lang="it-IT"/>
          </a:p>
        </p:txBody>
      </p:sp>
    </p:spTree>
    <p:extLst>
      <p:ext uri="{BB962C8B-B14F-4D97-AF65-F5344CB8AC3E}">
        <p14:creationId xmlns:p14="http://schemas.microsoft.com/office/powerpoint/2010/main" val="45661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BED4B61-ABB6-41D1-9146-3E27111C4D43}" type="datetimeFigureOut">
              <a:rPr lang="it-IT" smtClean="0"/>
              <a:t>10/05/2018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ADE37A9-2C9C-4CB6-AE6F-A53BD6FDBA6C}" type="slidenum">
              <a:rPr lang="it-IT" smtClean="0"/>
              <a:t>‹N›</a:t>
            </a:fld>
            <a:endParaRPr lang="it-IT"/>
          </a:p>
        </p:txBody>
      </p:sp>
    </p:spTree>
    <p:extLst>
      <p:ext uri="{BB962C8B-B14F-4D97-AF65-F5344CB8AC3E}">
        <p14:creationId xmlns:p14="http://schemas.microsoft.com/office/powerpoint/2010/main" val="298951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BED4B61-ABB6-41D1-9146-3E27111C4D43}" type="datetimeFigureOut">
              <a:rPr lang="it-IT" smtClean="0"/>
              <a:t>10/05/2018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ADE37A9-2C9C-4CB6-AE6F-A53BD6FDBA6C}" type="slidenum">
              <a:rPr lang="it-IT" smtClean="0"/>
              <a:t>‹N›</a:t>
            </a:fld>
            <a:endParaRPr lang="it-IT"/>
          </a:p>
        </p:txBody>
      </p:sp>
    </p:spTree>
    <p:extLst>
      <p:ext uri="{BB962C8B-B14F-4D97-AF65-F5344CB8AC3E}">
        <p14:creationId xmlns:p14="http://schemas.microsoft.com/office/powerpoint/2010/main" val="226175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BED4B61-ABB6-41D1-9146-3E27111C4D43}" type="datetimeFigureOut">
              <a:rPr lang="it-IT" smtClean="0"/>
              <a:t>10/05/2018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ADE37A9-2C9C-4CB6-AE6F-A53BD6FDBA6C}" type="slidenum">
              <a:rPr lang="it-IT" smtClean="0"/>
              <a:t>‹N›</a:t>
            </a:fld>
            <a:endParaRPr lang="it-IT"/>
          </a:p>
        </p:txBody>
      </p:sp>
    </p:spTree>
    <p:extLst>
      <p:ext uri="{BB962C8B-B14F-4D97-AF65-F5344CB8AC3E}">
        <p14:creationId xmlns:p14="http://schemas.microsoft.com/office/powerpoint/2010/main" val="237956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BED4B61-ABB6-41D1-9146-3E27111C4D43}" type="datetimeFigureOut">
              <a:rPr lang="it-IT" smtClean="0"/>
              <a:t>10/05/2018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ADE37A9-2C9C-4CB6-AE6F-A53BD6FDBA6C}" type="slidenum">
              <a:rPr lang="it-IT" smtClean="0"/>
              <a:t>‹N›</a:t>
            </a:fld>
            <a:endParaRPr lang="it-IT"/>
          </a:p>
        </p:txBody>
      </p:sp>
    </p:spTree>
    <p:extLst>
      <p:ext uri="{BB962C8B-B14F-4D97-AF65-F5344CB8AC3E}">
        <p14:creationId xmlns:p14="http://schemas.microsoft.com/office/powerpoint/2010/main" val="40925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D4B61-ABB6-41D1-9146-3E27111C4D43}" type="datetimeFigureOut">
              <a:rPr lang="it-IT" smtClean="0"/>
              <a:t>10/05/2018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E37A9-2C9C-4CB6-AE6F-A53BD6FDBA6C}" type="slidenum">
              <a:rPr lang="it-IT" smtClean="0"/>
              <a:t>‹N›</a:t>
            </a:fld>
            <a:endParaRPr lang="it-IT"/>
          </a:p>
        </p:txBody>
      </p:sp>
    </p:spTree>
    <p:extLst>
      <p:ext uri="{BB962C8B-B14F-4D97-AF65-F5344CB8AC3E}">
        <p14:creationId xmlns:p14="http://schemas.microsoft.com/office/powerpoint/2010/main" val="3299394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pic>
        <p:nvPicPr>
          <p:cNvPr id="10" name="Immagine 9"/>
          <p:cNvPicPr>
            <a:picLocks noChangeAspect="1"/>
          </p:cNvPicPr>
          <p:nvPr/>
        </p:nvPicPr>
        <p:blipFill>
          <a:blip r:embed="rId2"/>
          <a:stretch>
            <a:fillRect/>
          </a:stretch>
        </p:blipFill>
        <p:spPr>
          <a:xfrm>
            <a:off x="2666287" y="161925"/>
            <a:ext cx="6922093" cy="4922823"/>
          </a:xfrm>
          <a:prstGeom prst="rect">
            <a:avLst/>
          </a:prstGeom>
        </p:spPr>
      </p:pic>
      <p:sp>
        <p:nvSpPr>
          <p:cNvPr id="9" name="Sottotitolo 8"/>
          <p:cNvSpPr>
            <a:spLocks noGrp="1"/>
          </p:cNvSpPr>
          <p:nvPr>
            <p:ph type="subTitle" idx="1"/>
          </p:nvPr>
        </p:nvSpPr>
        <p:spPr/>
        <p:txBody>
          <a:bodyPr>
            <a:normAutofit fontScale="25000" lnSpcReduction="20000"/>
          </a:bodyPr>
          <a:lstStyle/>
          <a:p>
            <a:endParaRPr lang="it-IT" sz="8000" dirty="0" smtClean="0"/>
          </a:p>
          <a:p>
            <a:endParaRPr lang="it-IT" sz="8000" dirty="0"/>
          </a:p>
          <a:p>
            <a:endParaRPr lang="it-IT" sz="16800" dirty="0" smtClean="0"/>
          </a:p>
          <a:p>
            <a:endParaRPr lang="it-IT" sz="16800" dirty="0"/>
          </a:p>
          <a:p>
            <a:r>
              <a:rPr lang="it-IT" sz="35200" dirty="0" smtClean="0"/>
              <a:t>PABLO PICASSO</a:t>
            </a:r>
          </a:p>
          <a:p>
            <a:endParaRPr lang="it-IT" sz="16800" dirty="0" smtClean="0"/>
          </a:p>
          <a:p>
            <a:endParaRPr lang="it-IT" dirty="0"/>
          </a:p>
        </p:txBody>
      </p:sp>
    </p:spTree>
    <p:extLst>
      <p:ext uri="{BB962C8B-B14F-4D97-AF65-F5344CB8AC3E}">
        <p14:creationId xmlns:p14="http://schemas.microsoft.com/office/powerpoint/2010/main" val="394445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906479" y="-1"/>
            <a:ext cx="6285521" cy="4400551"/>
          </a:xfrm>
          <a:prstGeom prst="rect">
            <a:avLst/>
          </a:prstGeom>
        </p:spPr>
      </p:pic>
      <p:sp>
        <p:nvSpPr>
          <p:cNvPr id="2" name="Titolo 1"/>
          <p:cNvSpPr>
            <a:spLocks noGrp="1"/>
          </p:cNvSpPr>
          <p:nvPr>
            <p:ph type="title"/>
          </p:nvPr>
        </p:nvSpPr>
        <p:spPr/>
        <p:txBody>
          <a:bodyPr>
            <a:normAutofit/>
          </a:bodyPr>
          <a:lstStyle/>
          <a:p>
            <a:r>
              <a:rPr lang="it-IT" sz="3600" dirty="0" err="1" smtClean="0"/>
              <a:t>Realistic</a:t>
            </a:r>
            <a:r>
              <a:rPr lang="it-IT" sz="3600" dirty="0" smtClean="0"/>
              <a:t> </a:t>
            </a:r>
            <a:r>
              <a:rPr lang="it-IT" sz="3600" dirty="0" err="1" smtClean="0"/>
              <a:t>representation</a:t>
            </a:r>
            <a:endParaRPr lang="it-IT" sz="3600" dirty="0"/>
          </a:p>
        </p:txBody>
      </p:sp>
      <p:sp>
        <p:nvSpPr>
          <p:cNvPr id="3" name="Segnaposto contenuto 2"/>
          <p:cNvSpPr>
            <a:spLocks noGrp="1"/>
          </p:cNvSpPr>
          <p:nvPr>
            <p:ph idx="1"/>
          </p:nvPr>
        </p:nvSpPr>
        <p:spPr>
          <a:xfrm>
            <a:off x="838200" y="1520824"/>
            <a:ext cx="5020654" cy="4575175"/>
          </a:xfrm>
        </p:spPr>
        <p:txBody>
          <a:bodyPr>
            <a:normAutofit fontScale="92500" lnSpcReduction="20000"/>
          </a:bodyPr>
          <a:lstStyle/>
          <a:p>
            <a:r>
              <a:rPr lang="en-US" dirty="0" smtClean="0"/>
              <a:t>Guernica is a mural-sized oil painting on canvas completed in June 1937 </a:t>
            </a:r>
            <a:r>
              <a:rPr lang="fr-FR" dirty="0" err="1" smtClean="0"/>
              <a:t>exhibited</a:t>
            </a:r>
            <a:r>
              <a:rPr lang="fr-FR" dirty="0" smtClean="0"/>
              <a:t> </a:t>
            </a:r>
            <a:r>
              <a:rPr lang="fr-FR" dirty="0" err="1" smtClean="0"/>
              <a:t>at</a:t>
            </a:r>
            <a:r>
              <a:rPr lang="fr-FR" dirty="0" smtClean="0"/>
              <a:t> the Paris International Exposition</a:t>
            </a:r>
            <a:endParaRPr lang="en-US" dirty="0" smtClean="0"/>
          </a:p>
          <a:p>
            <a:r>
              <a:rPr lang="en-US" dirty="0" smtClean="0"/>
              <a:t>Standing at 3.50 meters tall and 7.75 meters wide.</a:t>
            </a:r>
          </a:p>
          <a:p>
            <a:r>
              <a:rPr lang="en-US" dirty="0" smtClean="0"/>
              <a:t> the large mural shows the suffering of people wrenched by violence and chaos after the  bombing of Guernica </a:t>
            </a:r>
          </a:p>
          <a:p>
            <a:r>
              <a:rPr lang="en-US" dirty="0" smtClean="0"/>
              <a:t>The artist uses a palette of gray, black, and white to internalize the horror of the war</a:t>
            </a:r>
            <a:endParaRPr lang="it-IT" dirty="0"/>
          </a:p>
        </p:txBody>
      </p:sp>
    </p:spTree>
    <p:extLst>
      <p:ext uri="{BB962C8B-B14F-4D97-AF65-F5344CB8AC3E}">
        <p14:creationId xmlns:p14="http://schemas.microsoft.com/office/powerpoint/2010/main" val="1035571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66825" y="6097905"/>
            <a:ext cx="2819400" cy="45719"/>
          </a:xfrm>
        </p:spPr>
        <p:txBody>
          <a:bodyPr>
            <a:normAutofit fontScale="90000"/>
          </a:bodyPr>
          <a:lstStyle/>
          <a:p>
            <a:pPr algn="l"/>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1600" b="1" dirty="0" smtClean="0"/>
              <a:t>Human figures: </a:t>
            </a:r>
            <a:r>
              <a:rPr lang="en-US" sz="1600" dirty="0" smtClean="0"/>
              <a:t/>
            </a:r>
            <a:br>
              <a:rPr lang="en-US" sz="1600" dirty="0" smtClean="0"/>
            </a:br>
            <a:r>
              <a:rPr lang="en-US" sz="1600" dirty="0" smtClean="0"/>
              <a:t> 1 -</a:t>
            </a:r>
            <a:r>
              <a:rPr lang="en-US" sz="1600" dirty="0" smtClean="0">
                <a:latin typeface="+mn-lt"/>
              </a:rPr>
              <a:t>on  the left of the picture a woman with  a dead child in her arms .</a:t>
            </a:r>
            <a:br>
              <a:rPr lang="en-US" sz="1600" dirty="0" smtClean="0">
                <a:latin typeface="+mn-lt"/>
              </a:rPr>
            </a:br>
            <a:r>
              <a:rPr lang="en-US" sz="1600" dirty="0" smtClean="0">
                <a:latin typeface="+mn-lt"/>
              </a:rPr>
              <a:t>This couple is just below the bull, almost as if protected by him, looking towards the sky and with a scream of pain. The woman has a sharp tongue and her eyes in the form of tears. She holds her  dead son who has no pupils for not having life. This image of mother-child is the usual representation in the Christian art of the Virgin Mary with her dead son as in Pieta.</a:t>
            </a:r>
            <a:br>
              <a:rPr lang="en-US" sz="1600" dirty="0" smtClean="0">
                <a:latin typeface="+mn-lt"/>
              </a:rPr>
            </a:br>
            <a:r>
              <a:rPr lang="en-US" sz="1600" dirty="0" smtClean="0">
                <a:latin typeface="+mn-lt"/>
              </a:rPr>
              <a:t>2 -a dismembered warrior with a broken sword in her hand .The only thing that can be observed are remains of the head, a full arm or right and left forearm. An arm holding a broken sword and a flower as a symbol of a ray of hope within that terrible scene. </a:t>
            </a:r>
            <a:br>
              <a:rPr lang="en-US" sz="1600" dirty="0" smtClean="0">
                <a:latin typeface="+mn-lt"/>
              </a:rPr>
            </a:br>
            <a:r>
              <a:rPr lang="en-US" sz="1600" dirty="0" smtClean="0">
                <a:latin typeface="+mn-lt"/>
              </a:rPr>
              <a:t>3 on  the right, a woman who burns in the flames, </a:t>
            </a:r>
            <a:br>
              <a:rPr lang="en-US" sz="1600" dirty="0" smtClean="0">
                <a:latin typeface="+mn-lt"/>
              </a:rPr>
            </a:br>
            <a:r>
              <a:rPr lang="en-US" sz="1600" dirty="0" smtClean="0">
                <a:latin typeface="+mn-lt"/>
              </a:rPr>
              <a:t>4 another woman who fled in terror from the fire</a:t>
            </a:r>
            <a:br>
              <a:rPr lang="en-US" sz="1600" dirty="0" smtClean="0">
                <a:latin typeface="+mn-lt"/>
              </a:rPr>
            </a:br>
            <a:r>
              <a:rPr lang="en-US" sz="1600" dirty="0" smtClean="0">
                <a:latin typeface="+mn-lt"/>
              </a:rPr>
              <a:t>5  a third that goes out the window with a lamp in his hand.</a:t>
            </a:r>
            <a:br>
              <a:rPr lang="en-US" sz="1600" dirty="0" smtClean="0">
                <a:latin typeface="+mn-lt"/>
              </a:rPr>
            </a:br>
            <a:endParaRPr lang="it-IT" sz="1600" dirty="0">
              <a:latin typeface="+mn-lt"/>
            </a:endParaRPr>
          </a:p>
        </p:txBody>
      </p:sp>
      <p:sp>
        <p:nvSpPr>
          <p:cNvPr id="3" name="Sottotitolo 2"/>
          <p:cNvSpPr>
            <a:spLocks noGrp="1"/>
          </p:cNvSpPr>
          <p:nvPr>
            <p:ph type="subTitle" idx="1"/>
          </p:nvPr>
        </p:nvSpPr>
        <p:spPr>
          <a:xfrm>
            <a:off x="7305674" y="295274"/>
            <a:ext cx="3552825" cy="4867275"/>
          </a:xfrm>
        </p:spPr>
        <p:txBody>
          <a:bodyPr>
            <a:normAutofit fontScale="70000" lnSpcReduction="20000"/>
          </a:bodyPr>
          <a:lstStyle/>
          <a:p>
            <a:r>
              <a:rPr lang="en-US" b="1" dirty="0" smtClean="0"/>
              <a:t>Animal figures:</a:t>
            </a:r>
          </a:p>
          <a:p>
            <a:r>
              <a:rPr lang="en-US" dirty="0" smtClean="0"/>
              <a:t>6  a strong bull that looks defiantly at the scene, the bull meant brutality and darkness. The artist loved the traditional Spanish custom of bullfighting </a:t>
            </a:r>
          </a:p>
          <a:p>
            <a:r>
              <a:rPr lang="en-US" dirty="0" smtClean="0"/>
              <a:t>7 a horse with a spear stuck on the verge of death,  symbolized the dead  people.</a:t>
            </a:r>
          </a:p>
          <a:p>
            <a:r>
              <a:rPr lang="en-US" dirty="0" smtClean="0"/>
              <a:t>8a pigeon with a broken wing and an open beak. the dove is a symbol of broken peace</a:t>
            </a:r>
          </a:p>
          <a:p>
            <a:r>
              <a:rPr lang="en-US" dirty="0" smtClean="0"/>
              <a:t>9The Light bulb symbolizes scientific and electronic progress in a form of social advancement. Picasso also wanted to symbolize the light bulb as the God who sees everything.</a:t>
            </a:r>
          </a:p>
          <a:p>
            <a:pPr algn="l"/>
            <a:r>
              <a:rPr lang="en-US" sz="2600" dirty="0" smtClean="0"/>
              <a:t>The nine figures evoke the same: pain, death, fear, destruction, anger and rebellion, the cry and also </a:t>
            </a:r>
            <a:r>
              <a:rPr lang="en-US" sz="3400" b="1" dirty="0" smtClean="0"/>
              <a:t>hope.</a:t>
            </a:r>
          </a:p>
          <a:p>
            <a:endParaRPr lang="it-IT" sz="2600" dirty="0"/>
          </a:p>
        </p:txBody>
      </p:sp>
    </p:spTree>
    <p:extLst>
      <p:ext uri="{BB962C8B-B14F-4D97-AF65-F5344CB8AC3E}">
        <p14:creationId xmlns:p14="http://schemas.microsoft.com/office/powerpoint/2010/main" val="515630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838200" y="1295400"/>
            <a:ext cx="10515600" cy="3924299"/>
          </a:xfrm>
        </p:spPr>
        <p:txBody>
          <a:bodyPr/>
          <a:lstStyle/>
          <a:p>
            <a:r>
              <a:rPr lang="en-US" dirty="0" smtClean="0"/>
              <a:t>In documenting  the terrible consequences in  Guernica , </a:t>
            </a:r>
            <a:r>
              <a:rPr lang="en-US" b="1" dirty="0" smtClean="0"/>
              <a:t>Picasso said</a:t>
            </a:r>
          </a:p>
          <a:p>
            <a:pPr marL="0" indent="0">
              <a:buNone/>
            </a:pPr>
            <a:r>
              <a:rPr lang="en-US" dirty="0" smtClean="0"/>
              <a:t>” I clearly express my abhorrence of the military caste which has sunk Spain in an ocean of pain and death. Painting is not made to decorate apartments. It's an offensive and defensive weapon against the enemy"</a:t>
            </a:r>
            <a:endParaRPr lang="it-IT" dirty="0"/>
          </a:p>
        </p:txBody>
      </p:sp>
      <p:pic>
        <p:nvPicPr>
          <p:cNvPr id="4" name="Immagine 3"/>
          <p:cNvPicPr>
            <a:picLocks noChangeAspect="1"/>
          </p:cNvPicPr>
          <p:nvPr/>
        </p:nvPicPr>
        <p:blipFill>
          <a:blip r:embed="rId2"/>
          <a:stretch>
            <a:fillRect/>
          </a:stretch>
        </p:blipFill>
        <p:spPr>
          <a:xfrm>
            <a:off x="4857750" y="3014662"/>
            <a:ext cx="2552700" cy="3190875"/>
          </a:xfrm>
          <a:prstGeom prst="rect">
            <a:avLst/>
          </a:prstGeom>
        </p:spPr>
      </p:pic>
      <p:sp>
        <p:nvSpPr>
          <p:cNvPr id="5" name="CasellaDiTesto 4"/>
          <p:cNvSpPr txBox="1"/>
          <p:nvPr/>
        </p:nvSpPr>
        <p:spPr>
          <a:xfrm>
            <a:off x="7772399" y="5829299"/>
            <a:ext cx="2028826" cy="369332"/>
          </a:xfrm>
          <a:prstGeom prst="rect">
            <a:avLst/>
          </a:prstGeom>
          <a:noFill/>
        </p:spPr>
        <p:txBody>
          <a:bodyPr wrap="square" rtlCol="0">
            <a:spAutoFit/>
          </a:bodyPr>
          <a:lstStyle/>
          <a:p>
            <a:r>
              <a:rPr lang="it-IT" dirty="0" smtClean="0"/>
              <a:t>The </a:t>
            </a:r>
            <a:r>
              <a:rPr lang="it-IT" dirty="0" err="1" smtClean="0"/>
              <a:t>crying</a:t>
            </a:r>
            <a:r>
              <a:rPr lang="it-IT" dirty="0" smtClean="0"/>
              <a:t> woman</a:t>
            </a:r>
            <a:endParaRPr lang="it-IT" dirty="0"/>
          </a:p>
        </p:txBody>
      </p:sp>
    </p:spTree>
    <p:extLst>
      <p:ext uri="{BB962C8B-B14F-4D97-AF65-F5344CB8AC3E}">
        <p14:creationId xmlns:p14="http://schemas.microsoft.com/office/powerpoint/2010/main" val="2028021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097" y="971876"/>
            <a:ext cx="10515600" cy="1325563"/>
          </a:xfrm>
        </p:spPr>
        <p:txBody>
          <a:bodyPr>
            <a:normAutofit fontScale="90000"/>
          </a:bodyPr>
          <a:lstStyle/>
          <a:p>
            <a:r>
              <a:rPr lang="it-IT" dirty="0" smtClean="0"/>
              <a:t>CLIL: </a:t>
            </a:r>
            <a:r>
              <a:rPr lang="it-IT" dirty="0" err="1" smtClean="0"/>
              <a:t>content</a:t>
            </a:r>
            <a:r>
              <a:rPr lang="it-IT" dirty="0" smtClean="0"/>
              <a:t> </a:t>
            </a:r>
            <a:r>
              <a:rPr lang="it-IT" dirty="0" err="1" smtClean="0"/>
              <a:t>language</a:t>
            </a:r>
            <a:r>
              <a:rPr lang="it-IT" dirty="0" smtClean="0"/>
              <a:t> </a:t>
            </a:r>
            <a:r>
              <a:rPr lang="it-IT" dirty="0" err="1" smtClean="0"/>
              <a:t>integrated</a:t>
            </a:r>
            <a:r>
              <a:rPr lang="it-IT" dirty="0" smtClean="0"/>
              <a:t> </a:t>
            </a:r>
            <a:r>
              <a:rPr lang="it-IT" dirty="0" err="1" smtClean="0"/>
              <a:t>learning</a:t>
            </a:r>
            <a:r>
              <a:rPr lang="it-IT" dirty="0" smtClean="0"/>
              <a:t/>
            </a:r>
            <a:br>
              <a:rPr lang="it-IT" dirty="0" smtClean="0"/>
            </a:br>
            <a:r>
              <a:rPr lang="it-IT" dirty="0" err="1" smtClean="0"/>
              <a:t>Cubism</a:t>
            </a:r>
            <a:r>
              <a:rPr lang="it-IT" dirty="0" smtClean="0"/>
              <a:t>/ Picasso/ </a:t>
            </a:r>
            <a:r>
              <a:rPr lang="it-IT" dirty="0"/>
              <a:t>G</a:t>
            </a:r>
            <a:r>
              <a:rPr lang="it-IT" dirty="0" smtClean="0"/>
              <a:t>uernica</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a:xfrm>
            <a:off x="410910" y="2389648"/>
            <a:ext cx="10515600" cy="4351338"/>
          </a:xfrm>
        </p:spPr>
        <p:txBody>
          <a:bodyPr/>
          <a:lstStyle/>
          <a:p>
            <a:r>
              <a:rPr lang="it-IT" dirty="0" smtClean="0"/>
              <a:t>Art </a:t>
            </a:r>
            <a:r>
              <a:rPr lang="it-IT" dirty="0" err="1" smtClean="0"/>
              <a:t>Teacher</a:t>
            </a:r>
            <a:r>
              <a:rPr lang="it-IT" dirty="0" smtClean="0"/>
              <a:t> : Natalino Guastella</a:t>
            </a:r>
          </a:p>
          <a:p>
            <a:r>
              <a:rPr lang="it-IT" dirty="0" smtClean="0"/>
              <a:t>English </a:t>
            </a:r>
            <a:r>
              <a:rPr lang="it-IT" dirty="0" err="1" smtClean="0"/>
              <a:t>Teacher</a:t>
            </a:r>
            <a:r>
              <a:rPr lang="it-IT" dirty="0" smtClean="0"/>
              <a:t> : Corradina </a:t>
            </a:r>
            <a:r>
              <a:rPr lang="it-IT" dirty="0" err="1" smtClean="0"/>
              <a:t>Malgozzi</a:t>
            </a:r>
            <a:endParaRPr lang="it-IT" dirty="0" smtClean="0"/>
          </a:p>
          <a:p>
            <a:endParaRPr lang="it-IT" dirty="0"/>
          </a:p>
          <a:p>
            <a:endParaRPr lang="it-IT" dirty="0" smtClean="0"/>
          </a:p>
          <a:p>
            <a:endParaRPr lang="it-IT" dirty="0" smtClean="0"/>
          </a:p>
          <a:p>
            <a:r>
              <a:rPr lang="it-IT" dirty="0"/>
              <a:t>VF Liceo </a:t>
            </a:r>
            <a:r>
              <a:rPr lang="it-IT"/>
              <a:t>Scientifico </a:t>
            </a:r>
            <a:r>
              <a:rPr lang="it-IT" smtClean="0"/>
              <a:t>2017/18</a:t>
            </a:r>
            <a:endParaRPr lang="it-IT" dirty="0"/>
          </a:p>
          <a:p>
            <a:endParaRPr lang="it-IT" dirty="0"/>
          </a:p>
        </p:txBody>
      </p:sp>
    </p:spTree>
    <p:extLst>
      <p:ext uri="{BB962C8B-B14F-4D97-AF65-F5344CB8AC3E}">
        <p14:creationId xmlns:p14="http://schemas.microsoft.com/office/powerpoint/2010/main" val="317892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5719"/>
          </a:xfrm>
        </p:spPr>
        <p:txBody>
          <a:bodyPr>
            <a:normAutofit fontScale="90000"/>
          </a:bodyPr>
          <a:lstStyle/>
          <a:p>
            <a:endParaRPr lang="it-IT" dirty="0"/>
          </a:p>
        </p:txBody>
      </p:sp>
      <p:sp>
        <p:nvSpPr>
          <p:cNvPr id="3" name="Segnaposto contenuto 2"/>
          <p:cNvSpPr>
            <a:spLocks noGrp="1"/>
          </p:cNvSpPr>
          <p:nvPr>
            <p:ph idx="1"/>
          </p:nvPr>
        </p:nvSpPr>
        <p:spPr>
          <a:xfrm>
            <a:off x="658738" y="731763"/>
            <a:ext cx="4528559" cy="4968281"/>
          </a:xfrm>
        </p:spPr>
        <p:txBody>
          <a:bodyPr>
            <a:normAutofit lnSpcReduction="10000"/>
          </a:bodyPr>
          <a:lstStyle/>
          <a:p>
            <a:r>
              <a:rPr lang="it-IT" dirty="0" smtClean="0"/>
              <a:t>Pablo Diego José Francisco de Paula Juan Nepomuceno </a:t>
            </a:r>
            <a:r>
              <a:rPr lang="it-IT" dirty="0" err="1" smtClean="0"/>
              <a:t>María</a:t>
            </a:r>
            <a:r>
              <a:rPr lang="it-IT" dirty="0" smtClean="0"/>
              <a:t> de </a:t>
            </a:r>
            <a:r>
              <a:rPr lang="it-IT" dirty="0" err="1" smtClean="0"/>
              <a:t>los</a:t>
            </a:r>
            <a:r>
              <a:rPr lang="it-IT" dirty="0" smtClean="0"/>
              <a:t> </a:t>
            </a:r>
            <a:r>
              <a:rPr lang="it-IT" dirty="0" err="1" smtClean="0"/>
              <a:t>Remedios</a:t>
            </a:r>
            <a:r>
              <a:rPr lang="it-IT" dirty="0" smtClean="0"/>
              <a:t> Cipriano de la </a:t>
            </a:r>
            <a:r>
              <a:rPr lang="it-IT" dirty="0" err="1" smtClean="0"/>
              <a:t>Santísima</a:t>
            </a:r>
            <a:r>
              <a:rPr lang="it-IT" dirty="0" smtClean="0"/>
              <a:t> Trinidad </a:t>
            </a:r>
            <a:r>
              <a:rPr lang="it-IT" dirty="0" err="1" smtClean="0"/>
              <a:t>Ruiz</a:t>
            </a:r>
            <a:r>
              <a:rPr lang="it-IT" dirty="0" smtClean="0"/>
              <a:t> y Picasso </a:t>
            </a:r>
          </a:p>
          <a:p>
            <a:pPr marL="0" indent="0">
              <a:buNone/>
            </a:pPr>
            <a:r>
              <a:rPr lang="it-IT" dirty="0" err="1" smtClean="0"/>
              <a:t>was</a:t>
            </a:r>
            <a:r>
              <a:rPr lang="it-IT" dirty="0" smtClean="0"/>
              <a:t> </a:t>
            </a:r>
            <a:r>
              <a:rPr lang="it-IT" dirty="0" err="1" smtClean="0"/>
              <a:t>born</a:t>
            </a:r>
            <a:r>
              <a:rPr lang="it-IT" dirty="0" smtClean="0"/>
              <a:t> the 25th  </a:t>
            </a:r>
            <a:r>
              <a:rPr lang="it-IT" dirty="0" err="1" smtClean="0"/>
              <a:t>October</a:t>
            </a:r>
            <a:r>
              <a:rPr lang="it-IT" dirty="0" smtClean="0"/>
              <a:t> 1881 in  Málaga in the </a:t>
            </a:r>
            <a:r>
              <a:rPr lang="it-IT" dirty="0" err="1" smtClean="0"/>
              <a:t>Andalusian</a:t>
            </a:r>
            <a:r>
              <a:rPr lang="it-IT" dirty="0" smtClean="0"/>
              <a:t> </a:t>
            </a:r>
            <a:r>
              <a:rPr lang="it-IT" dirty="0" err="1" smtClean="0"/>
              <a:t>region</a:t>
            </a:r>
            <a:r>
              <a:rPr lang="it-IT" dirty="0" smtClean="0"/>
              <a:t> of </a:t>
            </a:r>
            <a:r>
              <a:rPr lang="it-IT" dirty="0" err="1" smtClean="0"/>
              <a:t>Spain</a:t>
            </a:r>
            <a:r>
              <a:rPr lang="it-IT" dirty="0" smtClean="0"/>
              <a:t>, he </a:t>
            </a:r>
            <a:r>
              <a:rPr lang="it-IT" dirty="0" err="1" smtClean="0"/>
              <a:t>was</a:t>
            </a:r>
            <a:r>
              <a:rPr lang="it-IT" dirty="0" smtClean="0"/>
              <a:t> the first </a:t>
            </a:r>
            <a:r>
              <a:rPr lang="it-IT" dirty="0" err="1" smtClean="0"/>
              <a:t>child</a:t>
            </a:r>
            <a:r>
              <a:rPr lang="it-IT" dirty="0" smtClean="0"/>
              <a:t> of Don José </a:t>
            </a:r>
            <a:r>
              <a:rPr lang="it-IT" dirty="0" err="1" smtClean="0"/>
              <a:t>Ruiz</a:t>
            </a:r>
            <a:r>
              <a:rPr lang="it-IT" dirty="0" smtClean="0"/>
              <a:t> y Blasco  a </a:t>
            </a:r>
            <a:r>
              <a:rPr lang="it-IT" dirty="0" err="1" smtClean="0"/>
              <a:t>painter</a:t>
            </a:r>
            <a:r>
              <a:rPr lang="it-IT" dirty="0" smtClean="0"/>
              <a:t> and art </a:t>
            </a:r>
            <a:r>
              <a:rPr lang="it-IT" dirty="0" err="1" smtClean="0"/>
              <a:t>teacher</a:t>
            </a:r>
            <a:r>
              <a:rPr lang="it-IT" dirty="0" smtClean="0"/>
              <a:t> and </a:t>
            </a:r>
            <a:r>
              <a:rPr lang="it-IT" dirty="0" err="1" smtClean="0"/>
              <a:t>María</a:t>
            </a:r>
            <a:r>
              <a:rPr lang="it-IT" dirty="0" smtClean="0"/>
              <a:t> Picasso y López </a:t>
            </a:r>
            <a:r>
              <a:rPr lang="it-IT" dirty="0" err="1" smtClean="0"/>
              <a:t>descent</a:t>
            </a:r>
            <a:r>
              <a:rPr lang="it-IT" dirty="0" smtClean="0"/>
              <a:t> from an </a:t>
            </a:r>
            <a:r>
              <a:rPr lang="it-IT" dirty="0" err="1" smtClean="0"/>
              <a:t>italian</a:t>
            </a:r>
            <a:r>
              <a:rPr lang="it-IT" dirty="0" smtClean="0"/>
              <a:t> family . </a:t>
            </a:r>
            <a:endParaRPr lang="it-IT" dirty="0"/>
          </a:p>
        </p:txBody>
      </p:sp>
      <p:pic>
        <p:nvPicPr>
          <p:cNvPr id="4" name="Immagine 3"/>
          <p:cNvPicPr>
            <a:picLocks noChangeAspect="1"/>
          </p:cNvPicPr>
          <p:nvPr/>
        </p:nvPicPr>
        <p:blipFill>
          <a:blip r:embed="rId2"/>
          <a:stretch>
            <a:fillRect/>
          </a:stretch>
        </p:blipFill>
        <p:spPr>
          <a:xfrm>
            <a:off x="5990602" y="658026"/>
            <a:ext cx="5178751" cy="5494945"/>
          </a:xfrm>
          <a:prstGeom prst="rect">
            <a:avLst/>
          </a:prstGeom>
        </p:spPr>
      </p:pic>
    </p:spTree>
    <p:extLst>
      <p:ext uri="{BB962C8B-B14F-4D97-AF65-F5344CB8AC3E}">
        <p14:creationId xmlns:p14="http://schemas.microsoft.com/office/powerpoint/2010/main" val="2664780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2400" dirty="0" smtClean="0"/>
              <a:t>He was a Spanish painter, sculptor, printmaker, ceramicist, stage designer, poet and playwright who spent most of his adult life in France. </a:t>
            </a:r>
            <a:br>
              <a:rPr lang="en-US" sz="2400" dirty="0" smtClean="0"/>
            </a:br>
            <a:r>
              <a:rPr lang="en-US" sz="2400" dirty="0" smtClean="0"/>
              <a:t>Regarded as one of the most influential artists of the 20th century, </a:t>
            </a:r>
            <a:br>
              <a:rPr lang="en-US" sz="2400" dirty="0" smtClean="0"/>
            </a:br>
            <a:r>
              <a:rPr lang="en-US" sz="2400" dirty="0"/>
              <a:t> </a:t>
            </a:r>
            <a:r>
              <a:rPr lang="en-US" sz="2400" dirty="0" smtClean="0"/>
              <a:t>                   he is known for co-founding the CUBISM</a:t>
            </a:r>
            <a:endParaRPr lang="it-IT" sz="2400" dirty="0"/>
          </a:p>
        </p:txBody>
      </p:sp>
      <p:pic>
        <p:nvPicPr>
          <p:cNvPr id="4" name="Segnaposto contenuto 3"/>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1288305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First </a:t>
            </a:r>
            <a:r>
              <a:rPr lang="it-IT" dirty="0" err="1" smtClean="0"/>
              <a:t>Period</a:t>
            </a:r>
            <a:r>
              <a:rPr lang="it-IT" dirty="0" smtClean="0"/>
              <a:t> :    </a:t>
            </a:r>
            <a:r>
              <a:rPr lang="it-IT" dirty="0" err="1" smtClean="0"/>
              <a:t>Realistic</a:t>
            </a:r>
            <a:r>
              <a:rPr lang="it-IT" dirty="0" smtClean="0"/>
              <a:t> style</a:t>
            </a:r>
            <a:endParaRPr lang="it-IT" dirty="0"/>
          </a:p>
        </p:txBody>
      </p:sp>
      <p:sp>
        <p:nvSpPr>
          <p:cNvPr id="3" name="Segnaposto contenuto 2"/>
          <p:cNvSpPr>
            <a:spLocks noGrp="1"/>
          </p:cNvSpPr>
          <p:nvPr>
            <p:ph idx="1"/>
          </p:nvPr>
        </p:nvSpPr>
        <p:spPr>
          <a:xfrm>
            <a:off x="838200" y="1825625"/>
            <a:ext cx="4870391" cy="4351338"/>
          </a:xfrm>
        </p:spPr>
        <p:txBody>
          <a:bodyPr/>
          <a:lstStyle/>
          <a:p>
            <a:r>
              <a:rPr lang="en-US" dirty="0" smtClean="0"/>
              <a:t>During the first decade of the 20th century, his style changed as he experimented with different theories, techniques, and ideas.  Henri Matisse motivated Picasso to explore more radical styles, beginning a fruitful rivalry between the two artists .He started his first work in  a Realistic style at the age of 14 </a:t>
            </a:r>
          </a:p>
          <a:p>
            <a:endParaRPr lang="en-US" dirty="0" smtClean="0"/>
          </a:p>
          <a:p>
            <a:endParaRPr lang="it-IT" dirty="0"/>
          </a:p>
        </p:txBody>
      </p:sp>
      <p:pic>
        <p:nvPicPr>
          <p:cNvPr id="4" name="Immagine 3"/>
          <p:cNvPicPr>
            <a:picLocks noChangeAspect="1"/>
          </p:cNvPicPr>
          <p:nvPr/>
        </p:nvPicPr>
        <p:blipFill>
          <a:blip r:embed="rId2"/>
          <a:stretch>
            <a:fillRect/>
          </a:stretch>
        </p:blipFill>
        <p:spPr>
          <a:xfrm>
            <a:off x="7187879" y="1604473"/>
            <a:ext cx="3588368" cy="4099170"/>
          </a:xfrm>
          <a:prstGeom prst="rect">
            <a:avLst/>
          </a:prstGeom>
        </p:spPr>
      </p:pic>
      <p:sp>
        <p:nvSpPr>
          <p:cNvPr id="5" name="CasellaDiTesto 4"/>
          <p:cNvSpPr txBox="1"/>
          <p:nvPr/>
        </p:nvSpPr>
        <p:spPr>
          <a:xfrm>
            <a:off x="7469024" y="5990602"/>
            <a:ext cx="3884776" cy="369332"/>
          </a:xfrm>
          <a:prstGeom prst="rect">
            <a:avLst/>
          </a:prstGeom>
          <a:noFill/>
        </p:spPr>
        <p:txBody>
          <a:bodyPr wrap="square" rtlCol="0">
            <a:spAutoFit/>
          </a:bodyPr>
          <a:lstStyle/>
          <a:p>
            <a:r>
              <a:rPr lang="it-IT" dirty="0" smtClean="0"/>
              <a:t>The </a:t>
            </a:r>
            <a:r>
              <a:rPr lang="it-IT" dirty="0" err="1" smtClean="0"/>
              <a:t>portrait</a:t>
            </a:r>
            <a:r>
              <a:rPr lang="it-IT" dirty="0" smtClean="0"/>
              <a:t> of </a:t>
            </a:r>
            <a:r>
              <a:rPr lang="it-IT" dirty="0" err="1" smtClean="0"/>
              <a:t>aunt</a:t>
            </a:r>
            <a:r>
              <a:rPr lang="it-IT" dirty="0" smtClean="0"/>
              <a:t> PEPA</a:t>
            </a:r>
            <a:endParaRPr lang="it-IT" dirty="0"/>
          </a:p>
        </p:txBody>
      </p:sp>
    </p:spTree>
    <p:extLst>
      <p:ext uri="{BB962C8B-B14F-4D97-AF65-F5344CB8AC3E}">
        <p14:creationId xmlns:p14="http://schemas.microsoft.com/office/powerpoint/2010/main" val="2329252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Second </a:t>
            </a:r>
            <a:r>
              <a:rPr lang="it-IT" dirty="0" err="1" smtClean="0"/>
              <a:t>Period</a:t>
            </a:r>
            <a:r>
              <a:rPr lang="it-IT" dirty="0" smtClean="0"/>
              <a:t> : Blue and Rose </a:t>
            </a:r>
            <a:r>
              <a:rPr lang="it-IT" dirty="0" err="1" smtClean="0"/>
              <a:t>Tones</a:t>
            </a:r>
            <a:endParaRPr lang="it-IT" dirty="0"/>
          </a:p>
        </p:txBody>
      </p:sp>
      <p:sp>
        <p:nvSpPr>
          <p:cNvPr id="3" name="Segnaposto contenuto 2"/>
          <p:cNvSpPr>
            <a:spLocks noGrp="1"/>
          </p:cNvSpPr>
          <p:nvPr>
            <p:ph idx="1"/>
          </p:nvPr>
        </p:nvSpPr>
        <p:spPr>
          <a:xfrm>
            <a:off x="710013" y="1690688"/>
            <a:ext cx="6981202" cy="4351338"/>
          </a:xfrm>
        </p:spPr>
        <p:txBody>
          <a:bodyPr/>
          <a:lstStyle/>
          <a:p>
            <a:pPr marL="0" indent="0">
              <a:buNone/>
            </a:pPr>
            <a:r>
              <a:rPr lang="en-US" dirty="0" smtClean="0"/>
              <a:t>His realism began to show some Symbolist influences:</a:t>
            </a:r>
          </a:p>
          <a:p>
            <a:r>
              <a:rPr lang="en-US" dirty="0" smtClean="0"/>
              <a:t> The blue period  is characterized by  the use of blue </a:t>
            </a:r>
            <a:r>
              <a:rPr lang="en-US" dirty="0" err="1" smtClean="0"/>
              <a:t>colour</a:t>
            </a:r>
            <a:r>
              <a:rPr lang="en-US" dirty="0" smtClean="0"/>
              <a:t>   influenced by  </a:t>
            </a:r>
            <a:r>
              <a:rPr lang="en-US" dirty="0"/>
              <a:t>F</a:t>
            </a:r>
            <a:r>
              <a:rPr lang="en-US" dirty="0" smtClean="0"/>
              <a:t>rench impressionist , especially Henri e Toulouse Lautrec.</a:t>
            </a:r>
          </a:p>
          <a:p>
            <a:r>
              <a:rPr lang="en-US" dirty="0" smtClean="0"/>
              <a:t> The Rose Period is characterized by a lighter tone and style utilizing orange and pink </a:t>
            </a:r>
            <a:r>
              <a:rPr lang="en-US" dirty="0" err="1" smtClean="0"/>
              <a:t>colours</a:t>
            </a:r>
            <a:r>
              <a:rPr lang="en-US" dirty="0" smtClean="0"/>
              <a:t>.  </a:t>
            </a:r>
            <a:endParaRPr lang="it-IT" dirty="0"/>
          </a:p>
        </p:txBody>
      </p:sp>
      <p:pic>
        <p:nvPicPr>
          <p:cNvPr id="4" name="Immagine 3"/>
          <p:cNvPicPr>
            <a:picLocks noChangeAspect="1"/>
          </p:cNvPicPr>
          <p:nvPr/>
        </p:nvPicPr>
        <p:blipFill>
          <a:blip r:embed="rId2"/>
          <a:stretch>
            <a:fillRect/>
          </a:stretch>
        </p:blipFill>
        <p:spPr>
          <a:xfrm>
            <a:off x="8567345" y="1591348"/>
            <a:ext cx="1603387" cy="2444708"/>
          </a:xfrm>
          <a:prstGeom prst="rect">
            <a:avLst/>
          </a:prstGeom>
        </p:spPr>
      </p:pic>
      <p:sp>
        <p:nvSpPr>
          <p:cNvPr id="5" name="Rettangolo 4"/>
          <p:cNvSpPr/>
          <p:nvPr/>
        </p:nvSpPr>
        <p:spPr>
          <a:xfrm>
            <a:off x="8836350" y="4095234"/>
            <a:ext cx="1657885" cy="369332"/>
          </a:xfrm>
          <a:prstGeom prst="rect">
            <a:avLst/>
          </a:prstGeom>
        </p:spPr>
        <p:txBody>
          <a:bodyPr wrap="square">
            <a:spAutoFit/>
          </a:bodyPr>
          <a:lstStyle/>
          <a:p>
            <a:r>
              <a:rPr lang="en-US" dirty="0" smtClean="0"/>
              <a:t>La vie 1903</a:t>
            </a:r>
            <a:endParaRPr lang="it-IT" dirty="0"/>
          </a:p>
        </p:txBody>
      </p:sp>
      <p:pic>
        <p:nvPicPr>
          <p:cNvPr id="6" name="Immagine 5"/>
          <p:cNvPicPr>
            <a:picLocks noChangeAspect="1"/>
          </p:cNvPicPr>
          <p:nvPr/>
        </p:nvPicPr>
        <p:blipFill>
          <a:blip r:embed="rId3"/>
          <a:stretch>
            <a:fillRect/>
          </a:stretch>
        </p:blipFill>
        <p:spPr>
          <a:xfrm>
            <a:off x="8567345" y="4695302"/>
            <a:ext cx="1926890" cy="1698256"/>
          </a:xfrm>
          <a:prstGeom prst="rect">
            <a:avLst/>
          </a:prstGeom>
        </p:spPr>
      </p:pic>
      <p:sp>
        <p:nvSpPr>
          <p:cNvPr id="7" name="Rettangolo 6"/>
          <p:cNvSpPr/>
          <p:nvPr/>
        </p:nvSpPr>
        <p:spPr>
          <a:xfrm>
            <a:off x="6350430" y="6070084"/>
            <a:ext cx="2012089" cy="369332"/>
          </a:xfrm>
          <a:prstGeom prst="rect">
            <a:avLst/>
          </a:prstGeom>
        </p:spPr>
        <p:txBody>
          <a:bodyPr wrap="none">
            <a:spAutoFit/>
          </a:bodyPr>
          <a:lstStyle/>
          <a:p>
            <a:r>
              <a:rPr lang="en-US" dirty="0" smtClean="0"/>
              <a:t>Au Lapin agile 1905</a:t>
            </a:r>
          </a:p>
        </p:txBody>
      </p:sp>
    </p:spTree>
    <p:extLst>
      <p:ext uri="{BB962C8B-B14F-4D97-AF65-F5344CB8AC3E}">
        <p14:creationId xmlns:p14="http://schemas.microsoft.com/office/powerpoint/2010/main" val="235514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52785" y="-509885"/>
            <a:ext cx="9477286" cy="6688494"/>
          </a:xfrm>
        </p:spPr>
        <p:txBody>
          <a:bodyPr>
            <a:normAutofit/>
          </a:bodyPr>
          <a:lstStyle/>
          <a:p>
            <a:pPr algn="l"/>
            <a:r>
              <a:rPr lang="en-US" sz="2700" dirty="0" smtClean="0"/>
              <a:t>Picasso's African-influenced Period (1907–1909) began  with his painting the proto-Cubist period  which  led directly into  the Cubist period that follows:</a:t>
            </a:r>
            <a:br>
              <a:rPr lang="en-US" sz="2700" dirty="0" smtClean="0"/>
            </a:br>
            <a:r>
              <a:rPr lang="en-US" sz="2700" b="1" dirty="0" smtClean="0"/>
              <a:t>Analytic cubism</a:t>
            </a:r>
            <a:r>
              <a:rPr lang="en-US" sz="2700" dirty="0" smtClean="0"/>
              <a:t>: 1909–1912:a style of painting Picasso developed with Georges Braque using monochrome brownish and neutral </a:t>
            </a:r>
            <a:r>
              <a:rPr lang="en-US" sz="2700" dirty="0" err="1" smtClean="0"/>
              <a:t>colours</a:t>
            </a:r>
            <a:r>
              <a:rPr lang="en-US" sz="2700" dirty="0" smtClean="0"/>
              <a:t>. Both artists took apart objects and "analyzed" them in terms of their shapes. </a:t>
            </a:r>
            <a:br>
              <a:rPr lang="en-US" sz="2700" dirty="0" smtClean="0"/>
            </a:br>
            <a:r>
              <a:rPr lang="en-US" sz="2700" b="1" dirty="0" smtClean="0"/>
              <a:t>Synthetic cubism</a:t>
            </a:r>
            <a:r>
              <a:rPr lang="en-US" sz="2700" dirty="0" smtClean="0"/>
              <a:t>: 1912–1919 was a further development of the genre of cubism, in which cut paper fragments – often wallpaper or portions of newspaper pages – were pasted into compositions, marking the first use of collage in fine art. </a:t>
            </a:r>
            <a:r>
              <a:rPr lang="en-US" dirty="0" smtClean="0"/>
              <a:t/>
            </a:r>
            <a:br>
              <a:rPr lang="en-US" dirty="0" smtClean="0"/>
            </a:br>
            <a:r>
              <a:rPr lang="en-US" dirty="0" smtClean="0"/>
              <a:t/>
            </a:r>
            <a:br>
              <a:rPr lang="en-US" dirty="0" smtClean="0"/>
            </a:br>
            <a:r>
              <a:rPr lang="en-US" dirty="0" smtClean="0"/>
              <a:t>   </a:t>
            </a:r>
            <a:endParaRPr lang="it-IT" dirty="0"/>
          </a:p>
        </p:txBody>
      </p:sp>
      <p:pic>
        <p:nvPicPr>
          <p:cNvPr id="5" name="Immagine 4"/>
          <p:cNvPicPr>
            <a:picLocks noChangeAspect="1"/>
          </p:cNvPicPr>
          <p:nvPr/>
        </p:nvPicPr>
        <p:blipFill>
          <a:blip r:embed="rId2"/>
          <a:stretch>
            <a:fillRect/>
          </a:stretch>
        </p:blipFill>
        <p:spPr>
          <a:xfrm>
            <a:off x="8086725" y="4128075"/>
            <a:ext cx="2843346" cy="2605147"/>
          </a:xfrm>
          <a:prstGeom prst="rect">
            <a:avLst/>
          </a:prstGeom>
        </p:spPr>
      </p:pic>
      <p:sp>
        <p:nvSpPr>
          <p:cNvPr id="3" name="Sottotitolo 2"/>
          <p:cNvSpPr>
            <a:spLocks noGrp="1"/>
          </p:cNvSpPr>
          <p:nvPr>
            <p:ph type="subTitle" idx="1"/>
          </p:nvPr>
        </p:nvSpPr>
        <p:spPr>
          <a:xfrm flipH="1">
            <a:off x="1781175" y="5029200"/>
            <a:ext cx="90353" cy="228600"/>
          </a:xfrm>
        </p:spPr>
        <p:txBody>
          <a:bodyPr>
            <a:normAutofit fontScale="47500" lnSpcReduction="20000"/>
          </a:bodyPr>
          <a:lstStyle/>
          <a:p>
            <a:endParaRPr lang="it-IT" dirty="0"/>
          </a:p>
        </p:txBody>
      </p:sp>
      <p:sp>
        <p:nvSpPr>
          <p:cNvPr id="4" name="Rettangolo 3"/>
          <p:cNvSpPr/>
          <p:nvPr/>
        </p:nvSpPr>
        <p:spPr>
          <a:xfrm>
            <a:off x="3736975" y="5231498"/>
            <a:ext cx="6096000" cy="646331"/>
          </a:xfrm>
          <a:prstGeom prst="rect">
            <a:avLst/>
          </a:prstGeom>
        </p:spPr>
        <p:txBody>
          <a:bodyPr>
            <a:spAutoFit/>
          </a:bodyPr>
          <a:lstStyle/>
          <a:p>
            <a:r>
              <a:rPr lang="en-US" dirty="0" smtClean="0"/>
              <a:t>Les Demoiselles </a:t>
            </a:r>
            <a:r>
              <a:rPr lang="en-US" dirty="0" err="1" smtClean="0"/>
              <a:t>d'Avignon</a:t>
            </a:r>
            <a:r>
              <a:rPr lang="en-US" dirty="0" smtClean="0"/>
              <a:t>.( 1907)</a:t>
            </a:r>
            <a:br>
              <a:rPr lang="en-US" dirty="0" smtClean="0"/>
            </a:br>
            <a:endParaRPr lang="it-IT" dirty="0"/>
          </a:p>
        </p:txBody>
      </p:sp>
    </p:spTree>
    <p:extLst>
      <p:ext uri="{BB962C8B-B14F-4D97-AF65-F5344CB8AC3E}">
        <p14:creationId xmlns:p14="http://schemas.microsoft.com/office/powerpoint/2010/main" val="1316826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98650"/>
            <a:ext cx="10515600" cy="1325563"/>
          </a:xfrm>
        </p:spPr>
        <p:txBody>
          <a:bodyPr>
            <a:normAutofit fontScale="90000"/>
          </a:bodyPr>
          <a:lstStyle/>
          <a:p>
            <a:r>
              <a:rPr lang="en-US" dirty="0" smtClean="0"/>
              <a:t> I</a:t>
            </a:r>
            <a:r>
              <a:rPr lang="en-US" sz="4000" dirty="0" smtClean="0"/>
              <a:t>n February 1917, Picasso made his first trip to Italy. In the period following the upheaval of World War I, Picasso produced work in a  neoclassical style.  </a:t>
            </a:r>
            <a:br>
              <a:rPr lang="en-US" sz="4000" dirty="0" smtClean="0"/>
            </a:br>
            <a:r>
              <a:rPr lang="en-US" sz="4000" dirty="0" smtClean="0"/>
              <a:t/>
            </a:r>
            <a:br>
              <a:rPr lang="en-US" sz="4000" dirty="0" smtClean="0"/>
            </a:br>
            <a:r>
              <a:rPr lang="en-US" dirty="0" smtClean="0"/>
              <a:t/>
            </a:r>
            <a:br>
              <a:rPr lang="en-US" dirty="0" smtClean="0"/>
            </a:br>
            <a:endParaRPr lang="it-IT" dirty="0"/>
          </a:p>
        </p:txBody>
      </p:sp>
      <p:pic>
        <p:nvPicPr>
          <p:cNvPr id="6" name="Segnaposto contenuto 5"/>
          <p:cNvPicPr>
            <a:picLocks noGrp="1" noChangeAspect="1"/>
          </p:cNvPicPr>
          <p:nvPr>
            <p:ph idx="1"/>
          </p:nvPr>
        </p:nvPicPr>
        <p:blipFill>
          <a:blip r:embed="rId2"/>
          <a:stretch>
            <a:fillRect/>
          </a:stretch>
        </p:blipFill>
        <p:spPr>
          <a:xfrm>
            <a:off x="3379791" y="2506662"/>
            <a:ext cx="4918068" cy="4351338"/>
          </a:xfrm>
          <a:prstGeom prst="rect">
            <a:avLst/>
          </a:prstGeom>
        </p:spPr>
      </p:pic>
      <p:sp>
        <p:nvSpPr>
          <p:cNvPr id="7" name="CasellaDiTesto 6"/>
          <p:cNvSpPr txBox="1"/>
          <p:nvPr/>
        </p:nvSpPr>
        <p:spPr>
          <a:xfrm>
            <a:off x="8420100" y="6153150"/>
            <a:ext cx="3543300" cy="369332"/>
          </a:xfrm>
          <a:prstGeom prst="rect">
            <a:avLst/>
          </a:prstGeom>
          <a:noFill/>
        </p:spPr>
        <p:txBody>
          <a:bodyPr wrap="square" rtlCol="0">
            <a:spAutoFit/>
          </a:bodyPr>
          <a:lstStyle/>
          <a:p>
            <a:r>
              <a:rPr lang="it-IT" dirty="0" err="1" smtClean="0"/>
              <a:t>Mother</a:t>
            </a:r>
            <a:r>
              <a:rPr lang="it-IT" dirty="0" smtClean="0"/>
              <a:t> and Child 1921</a:t>
            </a:r>
            <a:endParaRPr lang="it-IT" dirty="0"/>
          </a:p>
        </p:txBody>
      </p:sp>
    </p:spTree>
    <p:extLst>
      <p:ext uri="{BB962C8B-B14F-4D97-AF65-F5344CB8AC3E}">
        <p14:creationId xmlns:p14="http://schemas.microsoft.com/office/powerpoint/2010/main" val="2987592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33550" y="384175"/>
            <a:ext cx="9696450" cy="1325563"/>
          </a:xfrm>
        </p:spPr>
        <p:txBody>
          <a:bodyPr>
            <a:normAutofit/>
          </a:bodyPr>
          <a:lstStyle/>
          <a:p>
            <a:r>
              <a:rPr lang="it-IT" sz="8800" dirty="0" smtClean="0"/>
              <a:t>GUERNICA 1937</a:t>
            </a:r>
            <a:endParaRPr lang="it-IT" sz="8800" dirty="0"/>
          </a:p>
        </p:txBody>
      </p:sp>
      <p:sp>
        <p:nvSpPr>
          <p:cNvPr id="3" name="Segnaposto contenuto 2"/>
          <p:cNvSpPr>
            <a:spLocks noGrp="1"/>
          </p:cNvSpPr>
          <p:nvPr>
            <p:ph idx="1"/>
          </p:nvPr>
        </p:nvSpPr>
        <p:spPr>
          <a:xfrm>
            <a:off x="1066800" y="3200399"/>
            <a:ext cx="10496550" cy="3567113"/>
          </a:xfrm>
        </p:spPr>
        <p:txBody>
          <a:bodyPr/>
          <a:lstStyle/>
          <a:p>
            <a:r>
              <a:rPr lang="en-US" dirty="0" smtClean="0"/>
              <a:t>The period from 1937 to 1939 saw the II World </a:t>
            </a:r>
            <a:r>
              <a:rPr lang="en-US" dirty="0"/>
              <a:t>W</a:t>
            </a:r>
            <a:r>
              <a:rPr lang="en-US" dirty="0" smtClean="0"/>
              <a:t>ar.</a:t>
            </a:r>
          </a:p>
          <a:p>
            <a:r>
              <a:rPr lang="en-US" dirty="0" smtClean="0"/>
              <a:t>it  is called The Great Depression and Guernica (1937), a dramatic portrayal of the bombing of Guernica by the German and Italian </a:t>
            </a:r>
            <a:r>
              <a:rPr lang="en-US" dirty="0" err="1" smtClean="0"/>
              <a:t>airforces</a:t>
            </a:r>
            <a:r>
              <a:rPr lang="en-US" dirty="0" smtClean="0"/>
              <a:t> represents Picasso's most famous work and  his depiction of the German bombing of Guernica during the Spanish Civil War.</a:t>
            </a:r>
            <a:endParaRPr lang="en-US" dirty="0"/>
          </a:p>
        </p:txBody>
      </p:sp>
      <p:pic>
        <p:nvPicPr>
          <p:cNvPr id="4" name="Immagine 3"/>
          <p:cNvPicPr>
            <a:picLocks noChangeAspect="1"/>
          </p:cNvPicPr>
          <p:nvPr/>
        </p:nvPicPr>
        <p:blipFill>
          <a:blip r:embed="rId2"/>
          <a:stretch>
            <a:fillRect/>
          </a:stretch>
        </p:blipFill>
        <p:spPr>
          <a:xfrm>
            <a:off x="9185704" y="185051"/>
            <a:ext cx="2377646" cy="2639797"/>
          </a:xfrm>
          <a:prstGeom prst="rect">
            <a:avLst/>
          </a:prstGeom>
        </p:spPr>
      </p:pic>
    </p:spTree>
    <p:extLst>
      <p:ext uri="{BB962C8B-B14F-4D97-AF65-F5344CB8AC3E}">
        <p14:creationId xmlns:p14="http://schemas.microsoft.com/office/powerpoint/2010/main" val="2399604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057526" y="365125"/>
            <a:ext cx="9134474" cy="5290877"/>
          </a:xfrm>
          <a:prstGeom prst="rect">
            <a:avLst/>
          </a:prstGeom>
        </p:spPr>
      </p:pic>
      <p:sp>
        <p:nvSpPr>
          <p:cNvPr id="2" name="Titolo 1"/>
          <p:cNvSpPr>
            <a:spLocks noGrp="1"/>
          </p:cNvSpPr>
          <p:nvPr>
            <p:ph type="title"/>
          </p:nvPr>
        </p:nvSpPr>
        <p:spPr>
          <a:xfrm rot="10800000" flipV="1">
            <a:off x="781050" y="1738313"/>
            <a:ext cx="1971675" cy="3557587"/>
          </a:xfrm>
        </p:spPr>
        <p:txBody>
          <a:bodyPr>
            <a:normAutofit fontScale="90000"/>
          </a:bodyPr>
          <a:lstStyle/>
          <a:p>
            <a:r>
              <a:rPr lang="en-US" sz="2000" b="1" dirty="0" smtClean="0"/>
              <a:t>A German officer visited Picasso in his Paris studio during the Second World War. There he saw Guernica and, shocked at the modernist «chaos» of the painting, asked Picasso: «Did you do this?» Picasso calmly replied: «No, you did this!»</a:t>
            </a:r>
            <a:endParaRPr lang="it-IT" sz="2000" b="1" dirty="0"/>
          </a:p>
        </p:txBody>
      </p:sp>
      <p:sp>
        <p:nvSpPr>
          <p:cNvPr id="3" name="Segnaposto contenuto 2"/>
          <p:cNvSpPr>
            <a:spLocks noGrp="1"/>
          </p:cNvSpPr>
          <p:nvPr>
            <p:ph idx="1"/>
          </p:nvPr>
        </p:nvSpPr>
        <p:spPr>
          <a:xfrm>
            <a:off x="1047750" y="263525"/>
            <a:ext cx="10515600" cy="4351338"/>
          </a:xfrm>
        </p:spPr>
        <p:txBody>
          <a:bodyPr/>
          <a:lstStyle/>
          <a:p>
            <a:endParaRPr lang="it-IT" dirty="0"/>
          </a:p>
        </p:txBody>
      </p:sp>
    </p:spTree>
    <p:extLst>
      <p:ext uri="{BB962C8B-B14F-4D97-AF65-F5344CB8AC3E}">
        <p14:creationId xmlns:p14="http://schemas.microsoft.com/office/powerpoint/2010/main" val="2319453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662</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Calibri</vt:lpstr>
      <vt:lpstr>Calibri Light</vt:lpstr>
      <vt:lpstr>Tema di Office</vt:lpstr>
      <vt:lpstr>Presentazione standard di PowerPoint</vt:lpstr>
      <vt:lpstr>Presentazione standard di PowerPoint</vt:lpstr>
      <vt:lpstr>He was a Spanish painter, sculptor, printmaker, ceramicist, stage designer, poet and playwright who spent most of his adult life in France.  Regarded as one of the most influential artists of the 20th century,                      he is known for co-founding the CUBISM</vt:lpstr>
      <vt:lpstr>First Period :    Realistic style</vt:lpstr>
      <vt:lpstr>Second Period : Blue and Rose Tones</vt:lpstr>
      <vt:lpstr>Picasso's African-influenced Period (1907–1909) began  with his painting the proto-Cubist period  which  led directly into  the Cubist period that follows: Analytic cubism: 1909–1912:a style of painting Picasso developed with Georges Braque using monochrome brownish and neutral colours. Both artists took apart objects and "analyzed" them in terms of their shapes.  Synthetic cubism: 1912–1919 was a further development of the genre of cubism, in which cut paper fragments – often wallpaper or portions of newspaper pages – were pasted into compositions, marking the first use of collage in fine art.      </vt:lpstr>
      <vt:lpstr> In February 1917, Picasso made his first trip to Italy. In the period following the upheaval of World War I, Picasso produced work in a  neoclassical style.     </vt:lpstr>
      <vt:lpstr>GUERNICA 1937</vt:lpstr>
      <vt:lpstr>A German officer visited Picasso in his Paris studio during the Second World War. There he saw Guernica and, shocked at the modernist «chaos» of the painting, asked Picasso: «Did you do this?» Picasso calmly replied: «No, you did this!»</vt:lpstr>
      <vt:lpstr>Realistic representation</vt:lpstr>
      <vt:lpstr>               Human figures:   1 -on  the left of the picture a woman with  a dead child in her arms . This couple is just below the bull, almost as if protected by him, looking towards the sky and with a scream of pain. The woman has a sharp tongue and her eyes in the form of tears. She holds her  dead son who has no pupils for not having life. This image of mother-child is the usual representation in the Christian art of the Virgin Mary with her dead son as in Pieta. 2 -a dismembered warrior with a broken sword in her hand .The only thing that can be observed are remains of the head, a full arm or right and left forearm. An arm holding a broken sword and a flower as a symbol of a ray of hope within that terrible scene.  3 on  the right, a woman who burns in the flames,  4 another woman who fled in terror from the fire 5  a third that goes out the window with a lamp in his hand. </vt:lpstr>
      <vt:lpstr>Presentazione standard di PowerPoint</vt:lpstr>
      <vt:lpstr>CLIL: content language integrated learning Cubism/ Picasso/ Guernica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elenuccia</dc:creator>
  <cp:lastModifiedBy>elenuccia</cp:lastModifiedBy>
  <cp:revision>13</cp:revision>
  <dcterms:created xsi:type="dcterms:W3CDTF">2018-04-17T13:01:26Z</dcterms:created>
  <dcterms:modified xsi:type="dcterms:W3CDTF">2018-05-10T12:27:31Z</dcterms:modified>
</cp:coreProperties>
</file>