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presProps.xml" ContentType="application/vnd.openxmlformats-officedocument.presentationml.presProps+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media/image9.png" ContentType="image/png"/>
  <Override PartName="/ppt/media/image10.png" ContentType="image/png"/>
  <Override PartName="/ppt/media/image11.png" ContentType="image/png"/>
  <Override PartName="/ppt/media/image1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it-IT" sz="4400" spc="-1" strike="noStrike">
              <a:latin typeface="Arial"/>
            </a:endParaRPr>
          </a:p>
        </p:txBody>
      </p:sp>
      <p:sp>
        <p:nvSpPr>
          <p:cNvPr id="25"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it-IT" sz="3200" spc="-1" strike="noStrike">
              <a:latin typeface="Arial"/>
            </a:endParaRPr>
          </a:p>
        </p:txBody>
      </p:sp>
      <p:sp>
        <p:nvSpPr>
          <p:cNvPr id="26"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it-IT"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it-IT" sz="4400" spc="-1" strike="noStrike">
              <a:latin typeface="Arial"/>
            </a:endParaRPr>
          </a:p>
        </p:txBody>
      </p:sp>
      <p:sp>
        <p:nvSpPr>
          <p:cNvPr id="2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it-IT" sz="3200" spc="-1" strike="noStrike">
              <a:latin typeface="Arial"/>
            </a:endParaRPr>
          </a:p>
        </p:txBody>
      </p:sp>
      <p:sp>
        <p:nvSpPr>
          <p:cNvPr id="29"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it-IT" sz="3200" spc="-1" strike="noStrike">
              <a:latin typeface="Arial"/>
            </a:endParaRPr>
          </a:p>
        </p:txBody>
      </p:sp>
      <p:sp>
        <p:nvSpPr>
          <p:cNvPr id="30"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it-IT" sz="3200" spc="-1" strike="noStrike">
              <a:latin typeface="Arial"/>
            </a:endParaRPr>
          </a:p>
        </p:txBody>
      </p:sp>
      <p:sp>
        <p:nvSpPr>
          <p:cNvPr id="31"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it-IT"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it-IT" sz="4400" spc="-1" strike="noStrike">
              <a:latin typeface="Arial"/>
            </a:endParaRPr>
          </a:p>
        </p:txBody>
      </p:sp>
      <p:sp>
        <p:nvSpPr>
          <p:cNvPr id="33"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it-IT" sz="3200" spc="-1" strike="noStrike">
              <a:latin typeface="Arial"/>
            </a:endParaRPr>
          </a:p>
        </p:txBody>
      </p:sp>
      <p:sp>
        <p:nvSpPr>
          <p:cNvPr id="34"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it-IT" sz="3200" spc="-1" strike="noStrike">
              <a:latin typeface="Arial"/>
            </a:endParaRPr>
          </a:p>
        </p:txBody>
      </p:sp>
      <p:sp>
        <p:nvSpPr>
          <p:cNvPr id="35"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it-IT" sz="3200" spc="-1" strike="noStrike">
              <a:latin typeface="Arial"/>
            </a:endParaRPr>
          </a:p>
        </p:txBody>
      </p:sp>
      <p:sp>
        <p:nvSpPr>
          <p:cNvPr id="36"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it-IT" sz="3200" spc="-1" strike="noStrike">
              <a:latin typeface="Arial"/>
            </a:endParaRPr>
          </a:p>
        </p:txBody>
      </p:sp>
      <p:sp>
        <p:nvSpPr>
          <p:cNvPr id="37"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it-IT" sz="3200" spc="-1" strike="noStrike">
              <a:latin typeface="Arial"/>
            </a:endParaRPr>
          </a:p>
        </p:txBody>
      </p:sp>
      <p:sp>
        <p:nvSpPr>
          <p:cNvPr id="38"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it-IT"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it-IT" sz="4400" spc="-1" strike="noStrike">
              <a:latin typeface="Arial"/>
            </a:endParaRPr>
          </a:p>
        </p:txBody>
      </p:sp>
      <p:sp>
        <p:nvSpPr>
          <p:cNvPr id="4"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endParaRPr b="0" lang="it-IT"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it-IT" sz="4400" spc="-1" strike="noStrike">
              <a:latin typeface="Arial"/>
            </a:endParaRPr>
          </a:p>
        </p:txBody>
      </p:sp>
      <p:sp>
        <p:nvSpPr>
          <p:cNvPr id="6"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it-IT"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it-IT" sz="4400" spc="-1" strike="noStrike">
              <a:latin typeface="Arial"/>
            </a:endParaRPr>
          </a:p>
        </p:txBody>
      </p:sp>
      <p:sp>
        <p:nvSpPr>
          <p:cNvPr id="8"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it-IT" sz="3200" spc="-1" strike="noStrike">
              <a:latin typeface="Arial"/>
            </a:endParaRPr>
          </a:p>
        </p:txBody>
      </p:sp>
      <p:sp>
        <p:nvSpPr>
          <p:cNvPr id="9"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it-IT"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it-IT"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endParaRPr b="0" lang="it-I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it-IT" sz="4400" spc="-1" strike="noStrike">
              <a:latin typeface="Arial"/>
            </a:endParaRPr>
          </a:p>
        </p:txBody>
      </p:sp>
      <p:sp>
        <p:nvSpPr>
          <p:cNvPr id="1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it-IT" sz="3200" spc="-1" strike="noStrike">
              <a:latin typeface="Arial"/>
            </a:endParaRPr>
          </a:p>
        </p:txBody>
      </p:sp>
      <p:sp>
        <p:nvSpPr>
          <p:cNvPr id="14"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it-IT" sz="3200" spc="-1" strike="noStrike">
              <a:latin typeface="Arial"/>
            </a:endParaRPr>
          </a:p>
        </p:txBody>
      </p:sp>
      <p:sp>
        <p:nvSpPr>
          <p:cNvPr id="15"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it-IT"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it-IT" sz="4400" spc="-1" strike="noStrike">
              <a:latin typeface="Arial"/>
            </a:endParaRPr>
          </a:p>
        </p:txBody>
      </p:sp>
      <p:sp>
        <p:nvSpPr>
          <p:cNvPr id="17"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it-IT" sz="3200" spc="-1" strike="noStrike">
              <a:latin typeface="Arial"/>
            </a:endParaRPr>
          </a:p>
        </p:txBody>
      </p:sp>
      <p:sp>
        <p:nvSpPr>
          <p:cNvPr id="18"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it-IT" sz="3200" spc="-1" strike="noStrike">
              <a:latin typeface="Arial"/>
            </a:endParaRPr>
          </a:p>
        </p:txBody>
      </p:sp>
      <p:sp>
        <p:nvSpPr>
          <p:cNvPr id="19"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it-IT"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endParaRPr b="0" lang="it-IT" sz="4400" spc="-1" strike="noStrike">
              <a:latin typeface="Arial"/>
            </a:endParaRPr>
          </a:p>
        </p:txBody>
      </p:sp>
      <p:sp>
        <p:nvSpPr>
          <p:cNvPr id="21"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it-IT" sz="3200" spc="-1" strike="noStrike">
              <a:latin typeface="Arial"/>
            </a:endParaRPr>
          </a:p>
        </p:txBody>
      </p:sp>
      <p:sp>
        <p:nvSpPr>
          <p:cNvPr id="2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it-IT" sz="3200" spc="-1" strike="noStrike">
              <a:latin typeface="Arial"/>
            </a:endParaRPr>
          </a:p>
        </p:txBody>
      </p:sp>
      <p:sp>
        <p:nvSpPr>
          <p:cNvPr id="23"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it-IT"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flipV="1">
            <a:off x="761760" y="826200"/>
            <a:ext cx="360" cy="914400"/>
          </a:xfrm>
          <a:prstGeom prst="line">
            <a:avLst/>
          </a:prstGeom>
          <a:ln w="19050">
            <a:solidFill>
              <a:srgbClr val="9cbebd"/>
            </a:solidFill>
            <a:round/>
          </a:ln>
        </p:spPr>
        <p:style>
          <a:lnRef idx="1">
            <a:schemeClr val="accent1"/>
          </a:lnRef>
          <a:fillRef idx="0">
            <a:schemeClr val="accent1"/>
          </a:fillRef>
          <a:effectRef idx="0">
            <a:schemeClr val="accent1"/>
          </a:effectRef>
          <a:fontRef idx="minor"/>
        </p:style>
      </p:sp>
      <p:sp>
        <p:nvSpPr>
          <p:cNvPr id="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r>
              <a:rPr b="0" lang="it-IT" sz="4400" spc="-1" strike="noStrike">
                <a:latin typeface="Arial"/>
              </a:rPr>
              <a:t>Fai clic per modificare il formato del testo del titolo</a:t>
            </a:r>
            <a:endParaRPr b="0" lang="it-IT" sz="4400" spc="-1" strike="noStrike">
              <a:latin typeface="Arial"/>
            </a:endParaRPr>
          </a:p>
        </p:txBody>
      </p:sp>
      <p:sp>
        <p:nvSpPr>
          <p:cNvPr id="2"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it-IT" sz="3200" spc="-1" strike="noStrike">
                <a:latin typeface="Arial"/>
              </a:rPr>
              <a:t>Fai clic per modificare il formato del testo della struttura</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Secondo livello struttura</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Terzo livello struttura</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Quarto livello struttura</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Quinto livello struttura</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Sesto livello struttura</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Settimo livello struttura</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hyperlink" Target="https://meet.google.com/" TargetMode="External"/><Relationship Id="rId2" Type="http://schemas.openxmlformats.org/officeDocument/2006/relationships/image" Target="../media/image6.png"/><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 name="TextShape 1"/>
          <p:cNvSpPr/>
          <p:nvPr/>
        </p:nvSpPr>
        <p:spPr>
          <a:xfrm>
            <a:off x="1024200" y="585360"/>
            <a:ext cx="6355440" cy="1068120"/>
          </a:xfrm>
          <a:prstGeom prst="rect">
            <a:avLst/>
          </a:prstGeom>
          <a:solidFill>
            <a:srgbClr val="9cbebd"/>
          </a:solidFill>
          <a:ln w="19080">
            <a:solidFill>
              <a:srgbClr val="ffffff"/>
            </a:solidFill>
            <a:round/>
          </a:ln>
        </p:spPr>
        <p:style>
          <a:lnRef idx="0"/>
          <a:fillRef idx="0"/>
          <a:effectRef idx="0"/>
          <a:fontRef idx="minor"/>
        </p:style>
        <p:txBody>
          <a:bodyPr lIns="90000" rIns="90000" tIns="45000" bIns="45000" anchor="ctr">
            <a:normAutofit/>
          </a:bodyPr>
          <a:p>
            <a:pPr>
              <a:lnSpc>
                <a:spcPct val="80000"/>
              </a:lnSpc>
            </a:pPr>
            <a:r>
              <a:rPr b="0" lang="it-IT" sz="2800" spc="89" strike="noStrike" cap="all">
                <a:solidFill>
                  <a:srgbClr val="ffffff"/>
                </a:solidFill>
                <a:latin typeface="Tw Cen MT"/>
                <a:ea typeface="DejaVu Sans"/>
              </a:rPr>
              <a:t>Ricevimento </a:t>
            </a:r>
            <a:r>
              <a:rPr b="1" lang="it-IT" sz="2800" spc="89" strike="noStrike" cap="all">
                <a:solidFill>
                  <a:srgbClr val="ff0000"/>
                </a:solidFill>
                <a:latin typeface="Tw Cen MT"/>
                <a:ea typeface="DejaVu Sans"/>
              </a:rPr>
              <a:t>Collettivo</a:t>
            </a:r>
            <a:r>
              <a:rPr b="0" lang="it-IT" sz="2800" spc="89" strike="noStrike" cap="all">
                <a:solidFill>
                  <a:srgbClr val="ffffff"/>
                </a:solidFill>
                <a:latin typeface="Tw Cen MT"/>
                <a:ea typeface="DejaVu Sans"/>
              </a:rPr>
              <a:t> docenti</a:t>
            </a:r>
            <a:endParaRPr b="0" lang="it-IT" sz="2800" spc="-1" strike="noStrike">
              <a:latin typeface="Arial"/>
            </a:endParaRPr>
          </a:p>
        </p:txBody>
      </p:sp>
      <p:sp>
        <p:nvSpPr>
          <p:cNvPr id="40" name="TextShape 2"/>
          <p:cNvSpPr/>
          <p:nvPr/>
        </p:nvSpPr>
        <p:spPr>
          <a:xfrm>
            <a:off x="720000" y="1654560"/>
            <a:ext cx="8819640" cy="1585080"/>
          </a:xfrm>
          <a:prstGeom prst="rect">
            <a:avLst/>
          </a:prstGeom>
          <a:noFill/>
          <a:ln w="0">
            <a:noFill/>
          </a:ln>
        </p:spPr>
        <p:style>
          <a:lnRef idx="0"/>
          <a:fillRef idx="0"/>
          <a:effectRef idx="0"/>
          <a:fontRef idx="minor"/>
        </p:style>
        <p:txBody>
          <a:bodyPr lIns="45720" rIns="45720" tIns="45000" bIns="45000" anchor="t">
            <a:noAutofit/>
          </a:bodyPr>
          <a:p>
            <a:pPr>
              <a:lnSpc>
                <a:spcPct val="90000"/>
              </a:lnSpc>
              <a:spcBef>
                <a:spcPts val="1199"/>
              </a:spcBef>
              <a:spcAft>
                <a:spcPts val="201"/>
              </a:spcAft>
              <a:tabLst>
                <a:tab algn="l" pos="0"/>
              </a:tabLst>
            </a:pPr>
            <a:r>
              <a:rPr b="0" lang="it-IT" sz="2200" spc="-1" strike="noStrike">
                <a:solidFill>
                  <a:srgbClr val="2e2b21"/>
                </a:solidFill>
                <a:latin typeface="Tw Cen MT"/>
                <a:ea typeface="DejaVu Sans"/>
              </a:rPr>
              <a:t>Per impostare l’orario è necessario disporre di un link di Google Meet funzionante. P</a:t>
            </a:r>
            <a:r>
              <a:rPr b="0" lang="it-IT" sz="2200" spc="-1" strike="noStrike">
                <a:solidFill>
                  <a:srgbClr val="2e2b21"/>
                </a:solidFill>
                <a:latin typeface="Tw Cen MT"/>
                <a:ea typeface="DejaVu Sans"/>
              </a:rPr>
              <a:t>rima di iniziare, si consiglia di copiare il link  su un documento di testo (vedere aiuto a pag. 5 sulla creazione del link). </a:t>
            </a:r>
            <a:endParaRPr b="0" lang="it-IT" sz="2200" spc="-1" strike="noStrike">
              <a:latin typeface="Arial"/>
            </a:endParaRPr>
          </a:p>
          <a:p>
            <a:pPr marL="216000" indent="-216000">
              <a:lnSpc>
                <a:spcPct val="90000"/>
              </a:lnSpc>
              <a:spcBef>
                <a:spcPts val="1199"/>
              </a:spcBef>
              <a:spcAft>
                <a:spcPts val="201"/>
              </a:spcAft>
              <a:buClr>
                <a:srgbClr val="000000"/>
              </a:buClr>
              <a:buSzPct val="45000"/>
              <a:buFont typeface="Wingdings" charset="2"/>
              <a:buChar char=""/>
              <a:tabLst>
                <a:tab algn="l" pos="0"/>
              </a:tabLst>
            </a:pPr>
            <a:r>
              <a:rPr b="0" lang="it-IT" sz="2200" spc="-1" strike="noStrike">
                <a:solidFill>
                  <a:srgbClr val="2e2b21"/>
                </a:solidFill>
                <a:latin typeface="Tw Cen MT"/>
                <a:ea typeface="DejaVu Sans"/>
              </a:rPr>
              <a:t>Entrare su Argo, sezione Comunicazioni &gt; Ricevimento Docenti</a:t>
            </a:r>
            <a:endParaRPr b="0" lang="it-IT" sz="2200" spc="-1" strike="noStrike">
              <a:latin typeface="Arial"/>
            </a:endParaRPr>
          </a:p>
          <a:p>
            <a:pPr marL="216000" indent="-216000">
              <a:lnSpc>
                <a:spcPct val="90000"/>
              </a:lnSpc>
              <a:spcBef>
                <a:spcPts val="1199"/>
              </a:spcBef>
              <a:spcAft>
                <a:spcPts val="201"/>
              </a:spcAft>
              <a:buClr>
                <a:srgbClr val="000000"/>
              </a:buClr>
              <a:buSzPct val="45000"/>
              <a:buFont typeface="Wingdings" charset="2"/>
              <a:buChar char=""/>
              <a:tabLst>
                <a:tab algn="l" pos="0"/>
              </a:tabLst>
            </a:pPr>
            <a:r>
              <a:rPr b="0" lang="it-IT" sz="2200" spc="-1" strike="noStrike">
                <a:solidFill>
                  <a:srgbClr val="2e2b21"/>
                </a:solidFill>
                <a:latin typeface="Tw Cen MT"/>
                <a:ea typeface="DejaVu Sans"/>
              </a:rPr>
              <a:t>Cliccare sul tasto “Aggiungi”</a:t>
            </a:r>
            <a:endParaRPr b="0" lang="it-IT" sz="2200" spc="-1" strike="noStrike">
              <a:latin typeface="Arial"/>
            </a:endParaRPr>
          </a:p>
        </p:txBody>
      </p:sp>
      <p:sp>
        <p:nvSpPr>
          <p:cNvPr id="41" name="TextShape 6"/>
          <p:cNvSpPr/>
          <p:nvPr/>
        </p:nvSpPr>
        <p:spPr>
          <a:xfrm>
            <a:off x="540000" y="373680"/>
            <a:ext cx="4498920" cy="3452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it-IT" sz="1800" spc="-1" strike="noStrike">
                <a:solidFill>
                  <a:srgbClr val="ffffff"/>
                </a:solidFill>
                <a:highlight>
                  <a:srgbClr val="ff0000"/>
                </a:highlight>
                <a:latin typeface="Arial"/>
                <a:ea typeface="DejaVu Sans"/>
              </a:rPr>
              <a:t>VERSIONE PER LA DDI</a:t>
            </a:r>
            <a:endParaRPr b="0" lang="it-IT" sz="1800" spc="-1" strike="noStrike">
              <a:latin typeface="Arial"/>
            </a:endParaRPr>
          </a:p>
        </p:txBody>
      </p:sp>
      <p:pic>
        <p:nvPicPr>
          <p:cNvPr id="42" name="" descr=""/>
          <p:cNvPicPr/>
          <p:nvPr/>
        </p:nvPicPr>
        <p:blipFill>
          <a:blip r:embed="rId1"/>
          <a:stretch/>
        </p:blipFill>
        <p:spPr>
          <a:xfrm>
            <a:off x="720000" y="4140000"/>
            <a:ext cx="8459640" cy="2057400"/>
          </a:xfrm>
          <a:prstGeom prst="rect">
            <a:avLst/>
          </a:prstGeom>
          <a:ln w="0">
            <a:solidFill>
              <a:srgbClr val="3465a4"/>
            </a:solidFill>
          </a:ln>
        </p:spPr>
      </p:pic>
      <p:pic>
        <p:nvPicPr>
          <p:cNvPr id="43" name="" descr=""/>
          <p:cNvPicPr/>
          <p:nvPr/>
        </p:nvPicPr>
        <p:blipFill>
          <a:blip r:embed="rId2"/>
          <a:stretch/>
        </p:blipFill>
        <p:spPr>
          <a:xfrm>
            <a:off x="9540000" y="1080000"/>
            <a:ext cx="2542320" cy="4190400"/>
          </a:xfrm>
          <a:prstGeom prst="rect">
            <a:avLst/>
          </a:prstGeom>
          <a:ln w="0">
            <a:noFill/>
          </a:ln>
        </p:spPr>
      </p:pic>
      <p:sp>
        <p:nvSpPr>
          <p:cNvPr id="44" name=""/>
          <p:cNvSpPr/>
          <p:nvPr/>
        </p:nvSpPr>
        <p:spPr>
          <a:xfrm>
            <a:off x="4500000" y="6480000"/>
            <a:ext cx="7559640" cy="315720"/>
          </a:xfrm>
          <a:prstGeom prst="rect">
            <a:avLst/>
          </a:prstGeom>
          <a:solidFill>
            <a:srgbClr val="ffffff"/>
          </a:solidFill>
          <a:ln w="0">
            <a:noFill/>
          </a:ln>
          <a:effectLst>
            <a:outerShdw blurRad="0" dir="2700000" dist="17309" rotWithShape="0">
              <a:srgbClr val="808080"/>
            </a:outerShdw>
          </a:effectLst>
        </p:spPr>
        <p:style>
          <a:lnRef idx="0"/>
          <a:fillRef idx="0"/>
          <a:effectRef idx="0"/>
          <a:fontRef idx="minor"/>
        </p:style>
        <p:txBody>
          <a:bodyPr lIns="90000" rIns="90000" tIns="45000" bIns="45000" anchor="t">
            <a:noAutofit/>
          </a:bodyPr>
          <a:p>
            <a:pPr>
              <a:lnSpc>
                <a:spcPct val="100000"/>
              </a:lnSpc>
            </a:pPr>
            <a:r>
              <a:rPr b="0" lang="it-IT" sz="1600" spc="-1" strike="noStrike">
                <a:latin typeface="Arial"/>
              </a:rPr>
              <a:t>Guida Ricevimento Collettivo a.s. 2021/2022</a:t>
            </a:r>
            <a:endParaRPr b="0" lang="it-IT" sz="16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5" name="" descr=""/>
          <p:cNvPicPr/>
          <p:nvPr/>
        </p:nvPicPr>
        <p:blipFill>
          <a:blip r:embed="rId1"/>
          <a:stretch/>
        </p:blipFill>
        <p:spPr>
          <a:xfrm>
            <a:off x="692640" y="624600"/>
            <a:ext cx="10647000" cy="5681880"/>
          </a:xfrm>
          <a:prstGeom prst="rect">
            <a:avLst/>
          </a:prstGeom>
          <a:ln w="0">
            <a:noFill/>
          </a:ln>
          <a:effectLst>
            <a:outerShdw blurRad="0" dir="2700000" dist="35638" rotWithShape="0">
              <a:srgbClr val="808080"/>
            </a:outerShdw>
          </a:effectLst>
        </p:spPr>
      </p:pic>
      <p:sp>
        <p:nvSpPr>
          <p:cNvPr id="46" name="TextShape 1"/>
          <p:cNvSpPr/>
          <p:nvPr/>
        </p:nvSpPr>
        <p:spPr>
          <a:xfrm>
            <a:off x="9072000" y="5591520"/>
            <a:ext cx="2987640" cy="1068120"/>
          </a:xfrm>
          <a:prstGeom prst="rect">
            <a:avLst/>
          </a:prstGeom>
          <a:solidFill>
            <a:srgbClr val="9cbebd"/>
          </a:solidFill>
          <a:ln w="19080">
            <a:solidFill>
              <a:srgbClr val="ffffff"/>
            </a:solidFill>
            <a:round/>
          </a:ln>
        </p:spPr>
        <p:style>
          <a:lnRef idx="0"/>
          <a:fillRef idx="0"/>
          <a:effectRef idx="0"/>
          <a:fontRef idx="minor"/>
        </p:style>
        <p:txBody>
          <a:bodyPr lIns="90000" rIns="90000" tIns="45000" bIns="45000" anchor="ctr">
            <a:normAutofit/>
          </a:bodyPr>
          <a:p>
            <a:pPr>
              <a:lnSpc>
                <a:spcPct val="80000"/>
              </a:lnSpc>
            </a:pPr>
            <a:r>
              <a:rPr b="0" lang="it-IT" sz="2800" spc="89" strike="noStrike" cap="all">
                <a:solidFill>
                  <a:srgbClr val="ffffff"/>
                </a:solidFill>
                <a:latin typeface="Tw Cen MT"/>
                <a:ea typeface="DejaVu Sans"/>
              </a:rPr>
              <a:t>Ricevimento docenti</a:t>
            </a:r>
            <a:endParaRPr b="0" lang="it-IT" sz="2800" spc="-1" strike="noStrike">
              <a:latin typeface="Arial"/>
            </a:endParaRPr>
          </a:p>
        </p:txBody>
      </p:sp>
      <p:sp>
        <p:nvSpPr>
          <p:cNvPr id="47" name="TextShape 3"/>
          <p:cNvSpPr/>
          <p:nvPr/>
        </p:nvSpPr>
        <p:spPr>
          <a:xfrm>
            <a:off x="540000" y="373680"/>
            <a:ext cx="4498920" cy="3452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it-IT" sz="1800" spc="-1" strike="noStrike">
                <a:solidFill>
                  <a:srgbClr val="ffffff"/>
                </a:solidFill>
                <a:highlight>
                  <a:srgbClr val="ff0000"/>
                </a:highlight>
                <a:latin typeface="Arial"/>
                <a:ea typeface="DejaVu Sans"/>
              </a:rPr>
              <a:t>VERSIONE PER LA DDI</a:t>
            </a:r>
            <a:endParaRPr b="0" lang="it-IT" sz="1800" spc="-1" strike="noStrike">
              <a:latin typeface="Arial"/>
            </a:endParaRPr>
          </a:p>
        </p:txBody>
      </p:sp>
      <p:sp>
        <p:nvSpPr>
          <p:cNvPr id="48" name=""/>
          <p:cNvSpPr/>
          <p:nvPr/>
        </p:nvSpPr>
        <p:spPr>
          <a:xfrm>
            <a:off x="1440000" y="3240000"/>
            <a:ext cx="2339640" cy="34596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1" lang="it-IT" sz="1800" spc="-1" strike="noStrike">
                <a:highlight>
                  <a:srgbClr val="ffffff"/>
                </a:highlight>
                <a:latin typeface="Arial"/>
              </a:rPr>
              <a:t>20/12/2021</a:t>
            </a:r>
            <a:endParaRPr b="0" lang="it-IT" sz="1800" spc="-1" strike="noStrike">
              <a:latin typeface="Arial"/>
            </a:endParaRPr>
          </a:p>
        </p:txBody>
      </p:sp>
      <p:sp>
        <p:nvSpPr>
          <p:cNvPr id="49" name=""/>
          <p:cNvSpPr/>
          <p:nvPr/>
        </p:nvSpPr>
        <p:spPr>
          <a:xfrm>
            <a:off x="5040000" y="3240000"/>
            <a:ext cx="719640" cy="288360"/>
          </a:xfrm>
          <a:prstGeom prst="rect">
            <a:avLst/>
          </a:prstGeom>
          <a:solidFill>
            <a:srgbClr val="ffffff"/>
          </a:solidFill>
          <a:ln w="0">
            <a:noFill/>
          </a:ln>
        </p:spPr>
        <p:style>
          <a:lnRef idx="0"/>
          <a:fillRef idx="0"/>
          <a:effectRef idx="0"/>
          <a:fontRef idx="minor"/>
        </p:style>
        <p:txBody>
          <a:bodyPr lIns="90000" rIns="90000" tIns="45000" bIns="45000" anchor="t">
            <a:noAutofit/>
          </a:bodyPr>
          <a:p>
            <a:pPr>
              <a:lnSpc>
                <a:spcPct val="100000"/>
              </a:lnSpc>
            </a:pPr>
            <a:r>
              <a:rPr b="0" lang="it-IT" sz="1400" spc="-1" strike="noStrike">
                <a:highlight>
                  <a:srgbClr val="ffffff"/>
                </a:highlight>
                <a:latin typeface="Arial"/>
              </a:rPr>
              <a:t>16</a:t>
            </a:r>
            <a:endParaRPr b="0" lang="it-IT" sz="1400" spc="-1" strike="noStrike">
              <a:latin typeface="Arial"/>
            </a:endParaRPr>
          </a:p>
        </p:txBody>
      </p:sp>
      <p:sp>
        <p:nvSpPr>
          <p:cNvPr id="50" name=""/>
          <p:cNvSpPr/>
          <p:nvPr/>
        </p:nvSpPr>
        <p:spPr>
          <a:xfrm>
            <a:off x="6660000" y="3240000"/>
            <a:ext cx="539640" cy="288360"/>
          </a:xfrm>
          <a:prstGeom prst="rect">
            <a:avLst/>
          </a:prstGeom>
          <a:solidFill>
            <a:srgbClr val="ffffff"/>
          </a:solidFill>
          <a:ln w="0">
            <a:noFill/>
          </a:ln>
        </p:spPr>
        <p:style>
          <a:lnRef idx="0"/>
          <a:fillRef idx="0"/>
          <a:effectRef idx="0"/>
          <a:fontRef idx="minor"/>
        </p:style>
        <p:txBody>
          <a:bodyPr lIns="90000" rIns="90000" tIns="45000" bIns="45000" anchor="t">
            <a:noAutofit/>
          </a:bodyPr>
          <a:p>
            <a:pPr>
              <a:lnSpc>
                <a:spcPct val="100000"/>
              </a:lnSpc>
            </a:pPr>
            <a:r>
              <a:rPr b="0" lang="it-IT" sz="1400" spc="-1" strike="noStrike">
                <a:highlight>
                  <a:srgbClr val="ffffff"/>
                </a:highlight>
                <a:latin typeface="Arial"/>
              </a:rPr>
              <a:t>00</a:t>
            </a:r>
            <a:endParaRPr b="0" lang="it-IT" sz="1400" spc="-1" strike="noStrike">
              <a:latin typeface="Arial"/>
            </a:endParaRPr>
          </a:p>
        </p:txBody>
      </p:sp>
      <p:sp>
        <p:nvSpPr>
          <p:cNvPr id="51" name=""/>
          <p:cNvSpPr/>
          <p:nvPr/>
        </p:nvSpPr>
        <p:spPr>
          <a:xfrm>
            <a:off x="5040000" y="4140000"/>
            <a:ext cx="719640" cy="288360"/>
          </a:xfrm>
          <a:prstGeom prst="rect">
            <a:avLst/>
          </a:prstGeom>
          <a:solidFill>
            <a:srgbClr val="ffffff"/>
          </a:solidFill>
          <a:ln w="0">
            <a:noFill/>
          </a:ln>
        </p:spPr>
        <p:style>
          <a:lnRef idx="0"/>
          <a:fillRef idx="0"/>
          <a:effectRef idx="0"/>
          <a:fontRef idx="minor"/>
        </p:style>
        <p:txBody>
          <a:bodyPr lIns="90000" rIns="90000" tIns="45000" bIns="45000" anchor="t">
            <a:noAutofit/>
          </a:bodyPr>
          <a:p>
            <a:pPr>
              <a:lnSpc>
                <a:spcPct val="100000"/>
              </a:lnSpc>
            </a:pPr>
            <a:r>
              <a:rPr b="0" lang="it-IT" sz="1400" spc="-1" strike="noStrike">
                <a:highlight>
                  <a:srgbClr val="ffffff"/>
                </a:highlight>
                <a:latin typeface="Arial"/>
              </a:rPr>
              <a:t>19</a:t>
            </a:r>
            <a:endParaRPr b="0" lang="it-IT" sz="1400" spc="-1" strike="noStrike">
              <a:latin typeface="Arial"/>
            </a:endParaRPr>
          </a:p>
        </p:txBody>
      </p:sp>
      <p:sp>
        <p:nvSpPr>
          <p:cNvPr id="52" name=""/>
          <p:cNvSpPr/>
          <p:nvPr/>
        </p:nvSpPr>
        <p:spPr>
          <a:xfrm>
            <a:off x="6660000" y="4140000"/>
            <a:ext cx="899640" cy="288360"/>
          </a:xfrm>
          <a:prstGeom prst="rect">
            <a:avLst/>
          </a:prstGeom>
          <a:solidFill>
            <a:srgbClr val="ffffff"/>
          </a:solidFill>
          <a:ln w="0">
            <a:noFill/>
          </a:ln>
        </p:spPr>
        <p:style>
          <a:lnRef idx="0"/>
          <a:fillRef idx="0"/>
          <a:effectRef idx="0"/>
          <a:fontRef idx="minor"/>
        </p:style>
        <p:txBody>
          <a:bodyPr lIns="90000" rIns="90000" tIns="45000" bIns="45000" anchor="t">
            <a:noAutofit/>
          </a:bodyPr>
          <a:p>
            <a:pPr>
              <a:lnSpc>
                <a:spcPct val="100000"/>
              </a:lnSpc>
            </a:pPr>
            <a:r>
              <a:rPr b="0" lang="it-IT" sz="1400" spc="-1" strike="noStrike">
                <a:highlight>
                  <a:srgbClr val="ffffff"/>
                </a:highlight>
                <a:latin typeface="Arial"/>
              </a:rPr>
              <a:t>00</a:t>
            </a:r>
            <a:endParaRPr b="0" lang="it-IT" sz="1400" spc="-1" strike="noStrike">
              <a:latin typeface="Arial"/>
            </a:endParaRPr>
          </a:p>
        </p:txBody>
      </p:sp>
      <p:sp>
        <p:nvSpPr>
          <p:cNvPr id="53" name=""/>
          <p:cNvSpPr/>
          <p:nvPr/>
        </p:nvSpPr>
        <p:spPr>
          <a:xfrm>
            <a:off x="4320000" y="5111280"/>
            <a:ext cx="719640" cy="288360"/>
          </a:xfrm>
          <a:prstGeom prst="rect">
            <a:avLst/>
          </a:prstGeom>
          <a:solidFill>
            <a:srgbClr val="ffffff"/>
          </a:solidFill>
          <a:ln w="0">
            <a:noFill/>
          </a:ln>
        </p:spPr>
        <p:style>
          <a:lnRef idx="0"/>
          <a:fillRef idx="0"/>
          <a:effectRef idx="0"/>
          <a:fontRef idx="minor"/>
        </p:style>
        <p:txBody>
          <a:bodyPr lIns="90000" rIns="90000" tIns="45000" bIns="45000" anchor="t">
            <a:noAutofit/>
          </a:bodyPr>
          <a:p>
            <a:pPr>
              <a:lnSpc>
                <a:spcPct val="100000"/>
              </a:lnSpc>
            </a:pPr>
            <a:r>
              <a:rPr b="0" lang="it-IT" sz="1400" spc="-1" strike="noStrike">
                <a:highlight>
                  <a:srgbClr val="ffffff"/>
                </a:highlight>
                <a:latin typeface="Arial"/>
              </a:rPr>
              <a:t>15</a:t>
            </a:r>
            <a:endParaRPr b="0" lang="it-IT" sz="1400" spc="-1" strike="noStrike">
              <a:latin typeface="Arial"/>
            </a:endParaRPr>
          </a:p>
        </p:txBody>
      </p:sp>
      <p:sp>
        <p:nvSpPr>
          <p:cNvPr id="54" name=""/>
          <p:cNvSpPr/>
          <p:nvPr/>
        </p:nvSpPr>
        <p:spPr>
          <a:xfrm>
            <a:off x="5760000" y="5111280"/>
            <a:ext cx="539640" cy="288360"/>
          </a:xfrm>
          <a:prstGeom prst="rect">
            <a:avLst/>
          </a:prstGeom>
          <a:solidFill>
            <a:srgbClr val="ffffff"/>
          </a:solidFill>
          <a:ln w="0">
            <a:noFill/>
          </a:ln>
        </p:spPr>
        <p:style>
          <a:lnRef idx="0"/>
          <a:fillRef idx="0"/>
          <a:effectRef idx="0"/>
          <a:fontRef idx="minor"/>
        </p:style>
        <p:txBody>
          <a:bodyPr lIns="90000" rIns="90000" tIns="45000" bIns="45000" anchor="t">
            <a:noAutofit/>
          </a:bodyPr>
          <a:p>
            <a:pPr>
              <a:lnSpc>
                <a:spcPct val="100000"/>
              </a:lnSpc>
            </a:pPr>
            <a:r>
              <a:rPr b="0" lang="it-IT" sz="1400" spc="-1" strike="noStrike">
                <a:highlight>
                  <a:srgbClr val="ffffff"/>
                </a:highlight>
                <a:latin typeface="Arial"/>
              </a:rPr>
              <a:t>00</a:t>
            </a:r>
            <a:endParaRPr b="0" lang="it-IT" sz="1400" spc="-1" strike="noStrike">
              <a:latin typeface="Arial"/>
            </a:endParaRPr>
          </a:p>
        </p:txBody>
      </p:sp>
      <p:sp>
        <p:nvSpPr>
          <p:cNvPr id="55" name=""/>
          <p:cNvSpPr/>
          <p:nvPr/>
        </p:nvSpPr>
        <p:spPr>
          <a:xfrm>
            <a:off x="4500000" y="5580000"/>
            <a:ext cx="1079640" cy="260640"/>
          </a:xfrm>
          <a:prstGeom prst="rect">
            <a:avLst/>
          </a:prstGeom>
          <a:solidFill>
            <a:srgbClr val="ffffff"/>
          </a:solidFill>
          <a:ln w="0">
            <a:noFill/>
          </a:ln>
        </p:spPr>
        <p:style>
          <a:lnRef idx="0"/>
          <a:fillRef idx="0"/>
          <a:effectRef idx="0"/>
          <a:fontRef idx="minor"/>
        </p:style>
        <p:txBody>
          <a:bodyPr lIns="90000" rIns="90000" tIns="45000" bIns="45000" anchor="t">
            <a:noAutofit/>
          </a:bodyPr>
          <a:p>
            <a:pPr algn="ctr">
              <a:lnSpc>
                <a:spcPct val="100000"/>
              </a:lnSpc>
            </a:pPr>
            <a:r>
              <a:rPr b="1" lang="it-IT" sz="1200" spc="-1" strike="noStrike">
                <a:highlight>
                  <a:srgbClr val="ffffff"/>
                </a:highlight>
                <a:latin typeface="Arial"/>
              </a:rPr>
              <a:t>20/12/2021</a:t>
            </a:r>
            <a:endParaRPr b="0" lang="it-IT" sz="1200" spc="-1" strike="noStrike">
              <a:latin typeface="Arial"/>
            </a:endParaRPr>
          </a:p>
        </p:txBody>
      </p:sp>
      <p:sp>
        <p:nvSpPr>
          <p:cNvPr id="56" name=""/>
          <p:cNvSpPr/>
          <p:nvPr/>
        </p:nvSpPr>
        <p:spPr>
          <a:xfrm>
            <a:off x="6300000" y="5580000"/>
            <a:ext cx="1079640" cy="260640"/>
          </a:xfrm>
          <a:prstGeom prst="rect">
            <a:avLst/>
          </a:prstGeom>
          <a:solidFill>
            <a:srgbClr val="ffffff"/>
          </a:solidFill>
          <a:ln w="0">
            <a:noFill/>
          </a:ln>
        </p:spPr>
        <p:style>
          <a:lnRef idx="0"/>
          <a:fillRef idx="0"/>
          <a:effectRef idx="0"/>
          <a:fontRef idx="minor"/>
        </p:style>
        <p:txBody>
          <a:bodyPr lIns="90000" rIns="90000" tIns="45000" bIns="45000" anchor="t">
            <a:noAutofit/>
          </a:bodyPr>
          <a:p>
            <a:pPr algn="ctr">
              <a:lnSpc>
                <a:spcPct val="100000"/>
              </a:lnSpc>
            </a:pPr>
            <a:r>
              <a:rPr b="1" lang="it-IT" sz="1200" spc="-1" strike="noStrike">
                <a:highlight>
                  <a:srgbClr val="ffffff"/>
                </a:highlight>
                <a:latin typeface="Arial"/>
              </a:rPr>
              <a:t>20/12/2021</a:t>
            </a:r>
            <a:endParaRPr b="0" lang="it-IT" sz="1200" spc="-1" strike="noStrike">
              <a:latin typeface="Arial"/>
            </a:endParaRPr>
          </a:p>
        </p:txBody>
      </p:sp>
      <p:sp>
        <p:nvSpPr>
          <p:cNvPr id="57" name=""/>
          <p:cNvSpPr/>
          <p:nvPr/>
        </p:nvSpPr>
        <p:spPr>
          <a:xfrm>
            <a:off x="7920000" y="1440000"/>
            <a:ext cx="3239640" cy="23396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it-IT" sz="1800" spc="-1" strike="noStrike">
                <a:latin typeface="Arial"/>
              </a:rPr>
              <a:t>Compilare la sezione come segue.</a:t>
            </a:r>
            <a:endParaRPr b="0" lang="it-IT" sz="1800" spc="-1" strike="noStrike">
              <a:latin typeface="Arial"/>
            </a:endParaRPr>
          </a:p>
          <a:p>
            <a:pPr>
              <a:lnSpc>
                <a:spcPct val="100000"/>
              </a:lnSpc>
            </a:pPr>
            <a:r>
              <a:rPr b="0" lang="it-IT" sz="1800" spc="-1" strike="noStrike">
                <a:latin typeface="Arial"/>
              </a:rPr>
              <a:t>* I docenti con più di 3 classi in totale inseriscono spazi da 5 minuti, I docenti che hanno fino a 3 classi in totale possono inserire spazi da 10 minuti.</a:t>
            </a:r>
            <a:endParaRPr b="0" lang="it-IT" sz="1800" spc="-1" strike="noStrike">
              <a:latin typeface="Arial"/>
            </a:endParaRPr>
          </a:p>
        </p:txBody>
      </p:sp>
      <p:sp>
        <p:nvSpPr>
          <p:cNvPr id="58" name=""/>
          <p:cNvSpPr/>
          <p:nvPr/>
        </p:nvSpPr>
        <p:spPr>
          <a:xfrm>
            <a:off x="2700000" y="5220000"/>
            <a:ext cx="359640" cy="3459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it-IT" sz="1800" spc="-1" strike="noStrike">
                <a:latin typeface="Arial"/>
              </a:rPr>
              <a:t>*</a:t>
            </a:r>
            <a:endParaRPr b="0" lang="it-IT" sz="1800" spc="-1" strike="noStrike">
              <a:latin typeface="Arial"/>
            </a:endParaRPr>
          </a:p>
        </p:txBody>
      </p:sp>
      <p:sp>
        <p:nvSpPr>
          <p:cNvPr id="59" name=""/>
          <p:cNvSpPr/>
          <p:nvPr/>
        </p:nvSpPr>
        <p:spPr>
          <a:xfrm>
            <a:off x="4506480" y="6486480"/>
            <a:ext cx="7559640" cy="315720"/>
          </a:xfrm>
          <a:prstGeom prst="rect">
            <a:avLst/>
          </a:prstGeom>
          <a:solidFill>
            <a:srgbClr val="ffffff"/>
          </a:solidFill>
          <a:ln w="0">
            <a:noFill/>
          </a:ln>
          <a:effectLst>
            <a:outerShdw blurRad="0" dir="2700000" dist="17309" rotWithShape="0">
              <a:srgbClr val="808080"/>
            </a:outerShdw>
          </a:effectLst>
        </p:spPr>
        <p:style>
          <a:lnRef idx="0"/>
          <a:fillRef idx="0"/>
          <a:effectRef idx="0"/>
          <a:fontRef idx="minor"/>
        </p:style>
        <p:txBody>
          <a:bodyPr lIns="90000" rIns="90000" tIns="45000" bIns="45000" anchor="t">
            <a:noAutofit/>
          </a:bodyPr>
          <a:p>
            <a:pPr>
              <a:lnSpc>
                <a:spcPct val="100000"/>
              </a:lnSpc>
            </a:pPr>
            <a:r>
              <a:rPr b="0" lang="it-IT" sz="1600" spc="-1" strike="noStrike">
                <a:latin typeface="Arial"/>
              </a:rPr>
              <a:t>Guida Ricevimento Collettivo a.s. 2021/2022</a:t>
            </a:r>
            <a:endParaRPr b="0" lang="it-IT" sz="1600" spc="-1" strike="noStrike">
              <a:latin typeface="Arial"/>
            </a:endParaRPr>
          </a:p>
        </p:txBody>
      </p:sp>
      <p:sp>
        <p:nvSpPr>
          <p:cNvPr id="60" name=""/>
          <p:cNvSpPr txBox="1"/>
          <p:nvPr/>
        </p:nvSpPr>
        <p:spPr>
          <a:xfrm>
            <a:off x="692640" y="3780000"/>
            <a:ext cx="3447360" cy="346320"/>
          </a:xfrm>
          <a:prstGeom prst="rect">
            <a:avLst/>
          </a:prstGeom>
          <a:noFill/>
          <a:ln w="0">
            <a:noFill/>
          </a:ln>
        </p:spPr>
      </p:sp>
      <p:sp>
        <p:nvSpPr>
          <p:cNvPr id="61" name=""/>
          <p:cNvSpPr/>
          <p:nvPr/>
        </p:nvSpPr>
        <p:spPr>
          <a:xfrm>
            <a:off x="4320000" y="540000"/>
            <a:ext cx="3600000" cy="2520000"/>
          </a:xfrm>
          <a:custGeom>
            <a:avLst/>
            <a:gdLst/>
            <a:ahLst/>
            <a:rect l="0" t="0" r="r" b="b"/>
            <a:pathLst>
              <a:path w="10002" h="7002">
                <a:moveTo>
                  <a:pt x="0" y="3500"/>
                </a:moveTo>
                <a:lnTo>
                  <a:pt x="1818" y="4400"/>
                </a:lnTo>
                <a:lnTo>
                  <a:pt x="1464" y="5975"/>
                </a:lnTo>
                <a:lnTo>
                  <a:pt x="3659" y="5711"/>
                </a:lnTo>
                <a:lnTo>
                  <a:pt x="5000" y="7001"/>
                </a:lnTo>
                <a:lnTo>
                  <a:pt x="6285" y="5727"/>
                </a:lnTo>
                <a:lnTo>
                  <a:pt x="8536" y="5975"/>
                </a:lnTo>
                <a:lnTo>
                  <a:pt x="8159" y="4439"/>
                </a:lnTo>
                <a:lnTo>
                  <a:pt x="10001" y="3500"/>
                </a:lnTo>
                <a:lnTo>
                  <a:pt x="8182" y="2600"/>
                </a:lnTo>
                <a:lnTo>
                  <a:pt x="8536" y="1025"/>
                </a:lnTo>
                <a:lnTo>
                  <a:pt x="6341" y="1289"/>
                </a:lnTo>
                <a:lnTo>
                  <a:pt x="5000" y="0"/>
                </a:lnTo>
                <a:lnTo>
                  <a:pt x="3715" y="1273"/>
                </a:lnTo>
                <a:lnTo>
                  <a:pt x="1464" y="1025"/>
                </a:lnTo>
                <a:lnTo>
                  <a:pt x="1841" y="2561"/>
                </a:lnTo>
                <a:lnTo>
                  <a:pt x="0" y="3500"/>
                </a:lnTo>
              </a:path>
            </a:pathLst>
          </a:custGeom>
          <a:solidFill>
            <a:srgbClr val="00ff7f"/>
          </a:solidFill>
          <a:ln w="0">
            <a:solidFill>
              <a:srgbClr val="3465a4"/>
            </a:solidFill>
          </a:ln>
        </p:spPr>
        <p:style>
          <a:lnRef idx="0"/>
          <a:fillRef idx="0"/>
          <a:effectRef idx="0"/>
          <a:fontRef idx="minor"/>
        </p:style>
        <p:txBody>
          <a:bodyPr lIns="90000" rIns="90000" tIns="45000" bIns="45000" anchor="ctr">
            <a:noAutofit/>
          </a:bodyPr>
          <a:p>
            <a:pPr algn="ctr"/>
            <a:r>
              <a:rPr b="0" lang="it-IT" sz="1800" spc="-1" strike="noStrike">
                <a:latin typeface="Arial"/>
              </a:rPr>
              <a:t>Per i docenti che hanno classi del biennio</a:t>
            </a:r>
            <a:endParaRPr b="0" lang="it-IT" sz="18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62" name="" descr=""/>
          <p:cNvPicPr/>
          <p:nvPr/>
        </p:nvPicPr>
        <p:blipFill>
          <a:blip r:embed="rId1"/>
          <a:stretch/>
        </p:blipFill>
        <p:spPr>
          <a:xfrm>
            <a:off x="692640" y="624600"/>
            <a:ext cx="10647000" cy="5681880"/>
          </a:xfrm>
          <a:prstGeom prst="rect">
            <a:avLst/>
          </a:prstGeom>
          <a:ln w="0">
            <a:noFill/>
          </a:ln>
          <a:effectLst>
            <a:outerShdw blurRad="0" dir="2700000" dist="35638" rotWithShape="0">
              <a:srgbClr val="808080"/>
            </a:outerShdw>
          </a:effectLst>
        </p:spPr>
      </p:pic>
      <p:sp>
        <p:nvSpPr>
          <p:cNvPr id="63" name="TextShape 5"/>
          <p:cNvSpPr/>
          <p:nvPr/>
        </p:nvSpPr>
        <p:spPr>
          <a:xfrm>
            <a:off x="9072000" y="5591520"/>
            <a:ext cx="2987640" cy="1068120"/>
          </a:xfrm>
          <a:prstGeom prst="rect">
            <a:avLst/>
          </a:prstGeom>
          <a:solidFill>
            <a:srgbClr val="9cbebd"/>
          </a:solidFill>
          <a:ln w="19080">
            <a:solidFill>
              <a:srgbClr val="ffffff"/>
            </a:solidFill>
            <a:round/>
          </a:ln>
        </p:spPr>
        <p:style>
          <a:lnRef idx="0"/>
          <a:fillRef idx="0"/>
          <a:effectRef idx="0"/>
          <a:fontRef idx="minor"/>
        </p:style>
        <p:txBody>
          <a:bodyPr lIns="90000" rIns="90000" tIns="45000" bIns="45000" anchor="ctr">
            <a:normAutofit/>
          </a:bodyPr>
          <a:p>
            <a:pPr>
              <a:lnSpc>
                <a:spcPct val="80000"/>
              </a:lnSpc>
            </a:pPr>
            <a:r>
              <a:rPr b="0" lang="it-IT" sz="2800" spc="89" strike="noStrike" cap="all">
                <a:solidFill>
                  <a:srgbClr val="ffffff"/>
                </a:solidFill>
                <a:latin typeface="Tw Cen MT"/>
                <a:ea typeface="DejaVu Sans"/>
              </a:rPr>
              <a:t>Ricevimento docenti</a:t>
            </a:r>
            <a:endParaRPr b="0" lang="it-IT" sz="2800" spc="-1" strike="noStrike">
              <a:latin typeface="Arial"/>
            </a:endParaRPr>
          </a:p>
        </p:txBody>
      </p:sp>
      <p:sp>
        <p:nvSpPr>
          <p:cNvPr id="64" name="TextShape 12"/>
          <p:cNvSpPr/>
          <p:nvPr/>
        </p:nvSpPr>
        <p:spPr>
          <a:xfrm>
            <a:off x="540000" y="373680"/>
            <a:ext cx="4498920" cy="3452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it-IT" sz="1800" spc="-1" strike="noStrike">
                <a:solidFill>
                  <a:srgbClr val="ffffff"/>
                </a:solidFill>
                <a:highlight>
                  <a:srgbClr val="ff0000"/>
                </a:highlight>
                <a:latin typeface="Arial"/>
                <a:ea typeface="DejaVu Sans"/>
              </a:rPr>
              <a:t>VERSIONE PER LA DDI</a:t>
            </a:r>
            <a:endParaRPr b="0" lang="it-IT" sz="1800" spc="-1" strike="noStrike">
              <a:latin typeface="Arial"/>
            </a:endParaRPr>
          </a:p>
        </p:txBody>
      </p:sp>
      <p:sp>
        <p:nvSpPr>
          <p:cNvPr id="65" name=""/>
          <p:cNvSpPr/>
          <p:nvPr/>
        </p:nvSpPr>
        <p:spPr>
          <a:xfrm>
            <a:off x="1440000" y="3240000"/>
            <a:ext cx="2339640" cy="34596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1" lang="it-IT" sz="1800" spc="-1" strike="noStrike">
                <a:highlight>
                  <a:srgbClr val="ffffff"/>
                </a:highlight>
                <a:latin typeface="Arial"/>
              </a:rPr>
              <a:t>21/12/2021</a:t>
            </a:r>
            <a:endParaRPr b="0" lang="it-IT" sz="1800" spc="-1" strike="noStrike">
              <a:latin typeface="Arial"/>
            </a:endParaRPr>
          </a:p>
        </p:txBody>
      </p:sp>
      <p:sp>
        <p:nvSpPr>
          <p:cNvPr id="66" name=""/>
          <p:cNvSpPr/>
          <p:nvPr/>
        </p:nvSpPr>
        <p:spPr>
          <a:xfrm>
            <a:off x="5040000" y="3240000"/>
            <a:ext cx="719640" cy="288360"/>
          </a:xfrm>
          <a:prstGeom prst="rect">
            <a:avLst/>
          </a:prstGeom>
          <a:solidFill>
            <a:srgbClr val="ffffff"/>
          </a:solidFill>
          <a:ln w="0">
            <a:noFill/>
          </a:ln>
        </p:spPr>
        <p:style>
          <a:lnRef idx="0"/>
          <a:fillRef idx="0"/>
          <a:effectRef idx="0"/>
          <a:fontRef idx="minor"/>
        </p:style>
        <p:txBody>
          <a:bodyPr lIns="90000" rIns="90000" tIns="45000" bIns="45000" anchor="t">
            <a:noAutofit/>
          </a:bodyPr>
          <a:p>
            <a:pPr>
              <a:lnSpc>
                <a:spcPct val="100000"/>
              </a:lnSpc>
            </a:pPr>
            <a:r>
              <a:rPr b="0" lang="it-IT" sz="1400" spc="-1" strike="noStrike">
                <a:highlight>
                  <a:srgbClr val="ffffff"/>
                </a:highlight>
                <a:latin typeface="Arial"/>
              </a:rPr>
              <a:t>16</a:t>
            </a:r>
            <a:endParaRPr b="0" lang="it-IT" sz="1400" spc="-1" strike="noStrike">
              <a:latin typeface="Arial"/>
            </a:endParaRPr>
          </a:p>
        </p:txBody>
      </p:sp>
      <p:sp>
        <p:nvSpPr>
          <p:cNvPr id="67" name=""/>
          <p:cNvSpPr/>
          <p:nvPr/>
        </p:nvSpPr>
        <p:spPr>
          <a:xfrm>
            <a:off x="6660000" y="3240000"/>
            <a:ext cx="539640" cy="288360"/>
          </a:xfrm>
          <a:prstGeom prst="rect">
            <a:avLst/>
          </a:prstGeom>
          <a:solidFill>
            <a:srgbClr val="ffffff"/>
          </a:solidFill>
          <a:ln w="0">
            <a:noFill/>
          </a:ln>
        </p:spPr>
        <p:style>
          <a:lnRef idx="0"/>
          <a:fillRef idx="0"/>
          <a:effectRef idx="0"/>
          <a:fontRef idx="minor"/>
        </p:style>
        <p:txBody>
          <a:bodyPr lIns="90000" rIns="90000" tIns="45000" bIns="45000" anchor="t">
            <a:noAutofit/>
          </a:bodyPr>
          <a:p>
            <a:pPr>
              <a:lnSpc>
                <a:spcPct val="100000"/>
              </a:lnSpc>
            </a:pPr>
            <a:r>
              <a:rPr b="0" lang="it-IT" sz="1400" spc="-1" strike="noStrike">
                <a:highlight>
                  <a:srgbClr val="ffffff"/>
                </a:highlight>
                <a:latin typeface="Arial"/>
              </a:rPr>
              <a:t>00</a:t>
            </a:r>
            <a:endParaRPr b="0" lang="it-IT" sz="1400" spc="-1" strike="noStrike">
              <a:latin typeface="Arial"/>
            </a:endParaRPr>
          </a:p>
        </p:txBody>
      </p:sp>
      <p:sp>
        <p:nvSpPr>
          <p:cNvPr id="68" name=""/>
          <p:cNvSpPr/>
          <p:nvPr/>
        </p:nvSpPr>
        <p:spPr>
          <a:xfrm>
            <a:off x="5040000" y="4140000"/>
            <a:ext cx="719640" cy="288360"/>
          </a:xfrm>
          <a:prstGeom prst="rect">
            <a:avLst/>
          </a:prstGeom>
          <a:solidFill>
            <a:srgbClr val="ffffff"/>
          </a:solidFill>
          <a:ln w="0">
            <a:noFill/>
          </a:ln>
        </p:spPr>
        <p:style>
          <a:lnRef idx="0"/>
          <a:fillRef idx="0"/>
          <a:effectRef idx="0"/>
          <a:fontRef idx="minor"/>
        </p:style>
        <p:txBody>
          <a:bodyPr lIns="90000" rIns="90000" tIns="45000" bIns="45000" anchor="t">
            <a:noAutofit/>
          </a:bodyPr>
          <a:p>
            <a:pPr>
              <a:lnSpc>
                <a:spcPct val="100000"/>
              </a:lnSpc>
            </a:pPr>
            <a:r>
              <a:rPr b="0" lang="it-IT" sz="1400" spc="-1" strike="noStrike">
                <a:highlight>
                  <a:srgbClr val="ffffff"/>
                </a:highlight>
                <a:latin typeface="Arial"/>
              </a:rPr>
              <a:t>19</a:t>
            </a:r>
            <a:endParaRPr b="0" lang="it-IT" sz="1400" spc="-1" strike="noStrike">
              <a:latin typeface="Arial"/>
            </a:endParaRPr>
          </a:p>
        </p:txBody>
      </p:sp>
      <p:sp>
        <p:nvSpPr>
          <p:cNvPr id="69" name=""/>
          <p:cNvSpPr/>
          <p:nvPr/>
        </p:nvSpPr>
        <p:spPr>
          <a:xfrm>
            <a:off x="6660000" y="4140000"/>
            <a:ext cx="899640" cy="288360"/>
          </a:xfrm>
          <a:prstGeom prst="rect">
            <a:avLst/>
          </a:prstGeom>
          <a:solidFill>
            <a:srgbClr val="ffffff"/>
          </a:solidFill>
          <a:ln w="0">
            <a:noFill/>
          </a:ln>
        </p:spPr>
        <p:style>
          <a:lnRef idx="0"/>
          <a:fillRef idx="0"/>
          <a:effectRef idx="0"/>
          <a:fontRef idx="minor"/>
        </p:style>
        <p:txBody>
          <a:bodyPr lIns="90000" rIns="90000" tIns="45000" bIns="45000" anchor="t">
            <a:noAutofit/>
          </a:bodyPr>
          <a:p>
            <a:pPr>
              <a:lnSpc>
                <a:spcPct val="100000"/>
              </a:lnSpc>
            </a:pPr>
            <a:r>
              <a:rPr b="0" lang="it-IT" sz="1400" spc="-1" strike="noStrike">
                <a:highlight>
                  <a:srgbClr val="ffffff"/>
                </a:highlight>
                <a:latin typeface="Arial"/>
              </a:rPr>
              <a:t>00</a:t>
            </a:r>
            <a:endParaRPr b="0" lang="it-IT" sz="1400" spc="-1" strike="noStrike">
              <a:latin typeface="Arial"/>
            </a:endParaRPr>
          </a:p>
        </p:txBody>
      </p:sp>
      <p:sp>
        <p:nvSpPr>
          <p:cNvPr id="70" name=""/>
          <p:cNvSpPr/>
          <p:nvPr/>
        </p:nvSpPr>
        <p:spPr>
          <a:xfrm>
            <a:off x="4320000" y="5111280"/>
            <a:ext cx="719640" cy="288360"/>
          </a:xfrm>
          <a:prstGeom prst="rect">
            <a:avLst/>
          </a:prstGeom>
          <a:solidFill>
            <a:srgbClr val="ffffff"/>
          </a:solidFill>
          <a:ln w="0">
            <a:noFill/>
          </a:ln>
        </p:spPr>
        <p:style>
          <a:lnRef idx="0"/>
          <a:fillRef idx="0"/>
          <a:effectRef idx="0"/>
          <a:fontRef idx="minor"/>
        </p:style>
        <p:txBody>
          <a:bodyPr lIns="90000" rIns="90000" tIns="45000" bIns="45000" anchor="t">
            <a:noAutofit/>
          </a:bodyPr>
          <a:p>
            <a:pPr>
              <a:lnSpc>
                <a:spcPct val="100000"/>
              </a:lnSpc>
            </a:pPr>
            <a:r>
              <a:rPr b="0" lang="it-IT" sz="1400" spc="-1" strike="noStrike">
                <a:highlight>
                  <a:srgbClr val="ffffff"/>
                </a:highlight>
                <a:latin typeface="Arial"/>
              </a:rPr>
              <a:t>15</a:t>
            </a:r>
            <a:endParaRPr b="0" lang="it-IT" sz="1400" spc="-1" strike="noStrike">
              <a:latin typeface="Arial"/>
            </a:endParaRPr>
          </a:p>
        </p:txBody>
      </p:sp>
      <p:sp>
        <p:nvSpPr>
          <p:cNvPr id="71" name=""/>
          <p:cNvSpPr/>
          <p:nvPr/>
        </p:nvSpPr>
        <p:spPr>
          <a:xfrm>
            <a:off x="5760000" y="5111280"/>
            <a:ext cx="539640" cy="288360"/>
          </a:xfrm>
          <a:prstGeom prst="rect">
            <a:avLst/>
          </a:prstGeom>
          <a:solidFill>
            <a:srgbClr val="ffffff"/>
          </a:solidFill>
          <a:ln w="0">
            <a:noFill/>
          </a:ln>
        </p:spPr>
        <p:style>
          <a:lnRef idx="0"/>
          <a:fillRef idx="0"/>
          <a:effectRef idx="0"/>
          <a:fontRef idx="minor"/>
        </p:style>
        <p:txBody>
          <a:bodyPr lIns="90000" rIns="90000" tIns="45000" bIns="45000" anchor="t">
            <a:noAutofit/>
          </a:bodyPr>
          <a:p>
            <a:pPr>
              <a:lnSpc>
                <a:spcPct val="100000"/>
              </a:lnSpc>
            </a:pPr>
            <a:r>
              <a:rPr b="0" lang="it-IT" sz="1400" spc="-1" strike="noStrike">
                <a:highlight>
                  <a:srgbClr val="ffffff"/>
                </a:highlight>
                <a:latin typeface="Arial"/>
              </a:rPr>
              <a:t>00</a:t>
            </a:r>
            <a:endParaRPr b="0" lang="it-IT" sz="1400" spc="-1" strike="noStrike">
              <a:latin typeface="Arial"/>
            </a:endParaRPr>
          </a:p>
        </p:txBody>
      </p:sp>
      <p:sp>
        <p:nvSpPr>
          <p:cNvPr id="72" name=""/>
          <p:cNvSpPr/>
          <p:nvPr/>
        </p:nvSpPr>
        <p:spPr>
          <a:xfrm>
            <a:off x="4500000" y="5580000"/>
            <a:ext cx="1079640" cy="260640"/>
          </a:xfrm>
          <a:prstGeom prst="rect">
            <a:avLst/>
          </a:prstGeom>
          <a:solidFill>
            <a:srgbClr val="ffffff"/>
          </a:solidFill>
          <a:ln w="0">
            <a:noFill/>
          </a:ln>
        </p:spPr>
        <p:style>
          <a:lnRef idx="0"/>
          <a:fillRef idx="0"/>
          <a:effectRef idx="0"/>
          <a:fontRef idx="minor"/>
        </p:style>
        <p:txBody>
          <a:bodyPr lIns="90000" rIns="90000" tIns="45000" bIns="45000" anchor="t">
            <a:noAutofit/>
          </a:bodyPr>
          <a:p>
            <a:pPr algn="ctr">
              <a:lnSpc>
                <a:spcPct val="100000"/>
              </a:lnSpc>
            </a:pPr>
            <a:r>
              <a:rPr b="1" lang="it-IT" sz="1200" spc="-1" strike="noStrike">
                <a:highlight>
                  <a:srgbClr val="ffffff"/>
                </a:highlight>
                <a:latin typeface="Arial"/>
              </a:rPr>
              <a:t>21/12/2021</a:t>
            </a:r>
            <a:endParaRPr b="0" lang="it-IT" sz="1200" spc="-1" strike="noStrike">
              <a:latin typeface="Arial"/>
            </a:endParaRPr>
          </a:p>
        </p:txBody>
      </p:sp>
      <p:sp>
        <p:nvSpPr>
          <p:cNvPr id="73" name=""/>
          <p:cNvSpPr/>
          <p:nvPr/>
        </p:nvSpPr>
        <p:spPr>
          <a:xfrm>
            <a:off x="6300000" y="5580000"/>
            <a:ext cx="1079640" cy="260640"/>
          </a:xfrm>
          <a:prstGeom prst="rect">
            <a:avLst/>
          </a:prstGeom>
          <a:solidFill>
            <a:srgbClr val="ffffff"/>
          </a:solidFill>
          <a:ln w="0">
            <a:noFill/>
          </a:ln>
        </p:spPr>
        <p:style>
          <a:lnRef idx="0"/>
          <a:fillRef idx="0"/>
          <a:effectRef idx="0"/>
          <a:fontRef idx="minor"/>
        </p:style>
        <p:txBody>
          <a:bodyPr lIns="90000" rIns="90000" tIns="45000" bIns="45000" anchor="t">
            <a:noAutofit/>
          </a:bodyPr>
          <a:p>
            <a:pPr algn="ctr">
              <a:lnSpc>
                <a:spcPct val="100000"/>
              </a:lnSpc>
            </a:pPr>
            <a:r>
              <a:rPr b="1" lang="it-IT" sz="1200" spc="-1" strike="noStrike">
                <a:highlight>
                  <a:srgbClr val="ffffff"/>
                </a:highlight>
                <a:latin typeface="Arial"/>
              </a:rPr>
              <a:t>21/12/2021</a:t>
            </a:r>
            <a:endParaRPr b="0" lang="it-IT" sz="1200" spc="-1" strike="noStrike">
              <a:latin typeface="Arial"/>
            </a:endParaRPr>
          </a:p>
        </p:txBody>
      </p:sp>
      <p:sp>
        <p:nvSpPr>
          <p:cNvPr id="74" name=""/>
          <p:cNvSpPr/>
          <p:nvPr/>
        </p:nvSpPr>
        <p:spPr>
          <a:xfrm>
            <a:off x="7920000" y="1440000"/>
            <a:ext cx="3239640" cy="23396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it-IT" sz="1800" spc="-1" strike="noStrike">
                <a:latin typeface="Arial"/>
              </a:rPr>
              <a:t>Compilare la sezione come segue.</a:t>
            </a:r>
            <a:endParaRPr b="0" lang="it-IT" sz="1800" spc="-1" strike="noStrike">
              <a:latin typeface="Arial"/>
            </a:endParaRPr>
          </a:p>
          <a:p>
            <a:pPr>
              <a:lnSpc>
                <a:spcPct val="100000"/>
              </a:lnSpc>
            </a:pPr>
            <a:r>
              <a:rPr b="0" lang="it-IT" sz="1800" spc="-1" strike="noStrike">
                <a:latin typeface="Arial"/>
              </a:rPr>
              <a:t>* I docenti con più di 3 classi in totale inseriscono spazi da 5 minuti, I docenti che hanno fino a 3 classi in totale possono inserire spazi da 10 minuti.</a:t>
            </a:r>
            <a:endParaRPr b="0" lang="it-IT" sz="1800" spc="-1" strike="noStrike">
              <a:latin typeface="Arial"/>
            </a:endParaRPr>
          </a:p>
        </p:txBody>
      </p:sp>
      <p:sp>
        <p:nvSpPr>
          <p:cNvPr id="75" name=""/>
          <p:cNvSpPr/>
          <p:nvPr/>
        </p:nvSpPr>
        <p:spPr>
          <a:xfrm>
            <a:off x="2700000" y="5220000"/>
            <a:ext cx="359640" cy="3459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it-IT" sz="1800" spc="-1" strike="noStrike">
                <a:latin typeface="Arial"/>
              </a:rPr>
              <a:t>*</a:t>
            </a:r>
            <a:endParaRPr b="0" lang="it-IT" sz="1800" spc="-1" strike="noStrike">
              <a:latin typeface="Arial"/>
            </a:endParaRPr>
          </a:p>
        </p:txBody>
      </p:sp>
      <p:sp>
        <p:nvSpPr>
          <p:cNvPr id="76" name=""/>
          <p:cNvSpPr/>
          <p:nvPr/>
        </p:nvSpPr>
        <p:spPr>
          <a:xfrm>
            <a:off x="4506480" y="6486480"/>
            <a:ext cx="7559640" cy="315720"/>
          </a:xfrm>
          <a:prstGeom prst="rect">
            <a:avLst/>
          </a:prstGeom>
          <a:solidFill>
            <a:srgbClr val="ffffff"/>
          </a:solidFill>
          <a:ln w="0">
            <a:noFill/>
          </a:ln>
          <a:effectLst>
            <a:outerShdw blurRad="0" dir="2700000" dist="17309" rotWithShape="0">
              <a:srgbClr val="808080"/>
            </a:outerShdw>
          </a:effectLst>
        </p:spPr>
        <p:style>
          <a:lnRef idx="0"/>
          <a:fillRef idx="0"/>
          <a:effectRef idx="0"/>
          <a:fontRef idx="minor"/>
        </p:style>
        <p:txBody>
          <a:bodyPr lIns="90000" rIns="90000" tIns="45000" bIns="45000" anchor="t">
            <a:noAutofit/>
          </a:bodyPr>
          <a:p>
            <a:pPr>
              <a:lnSpc>
                <a:spcPct val="100000"/>
              </a:lnSpc>
            </a:pPr>
            <a:r>
              <a:rPr b="0" lang="it-IT" sz="1600" spc="-1" strike="noStrike">
                <a:latin typeface="Arial"/>
              </a:rPr>
              <a:t>Guida Ricevimento Collettivo a.s. 2021/2022</a:t>
            </a:r>
            <a:endParaRPr b="0" lang="it-IT" sz="1600" spc="-1" strike="noStrike">
              <a:latin typeface="Arial"/>
            </a:endParaRPr>
          </a:p>
        </p:txBody>
      </p:sp>
      <p:sp>
        <p:nvSpPr>
          <p:cNvPr id="77" name=""/>
          <p:cNvSpPr txBox="1"/>
          <p:nvPr/>
        </p:nvSpPr>
        <p:spPr>
          <a:xfrm>
            <a:off x="692640" y="3780000"/>
            <a:ext cx="3447360" cy="346320"/>
          </a:xfrm>
          <a:prstGeom prst="rect">
            <a:avLst/>
          </a:prstGeom>
          <a:noFill/>
          <a:ln w="0">
            <a:noFill/>
          </a:ln>
        </p:spPr>
      </p:sp>
      <p:sp>
        <p:nvSpPr>
          <p:cNvPr id="78" name=""/>
          <p:cNvSpPr/>
          <p:nvPr/>
        </p:nvSpPr>
        <p:spPr>
          <a:xfrm>
            <a:off x="4320000" y="540000"/>
            <a:ext cx="3600000" cy="2520000"/>
          </a:xfrm>
          <a:custGeom>
            <a:avLst/>
            <a:gdLst/>
            <a:ahLst/>
            <a:rect l="0" t="0" r="r" b="b"/>
            <a:pathLst>
              <a:path w="10002" h="7002">
                <a:moveTo>
                  <a:pt x="0" y="3500"/>
                </a:moveTo>
                <a:lnTo>
                  <a:pt x="1818" y="4400"/>
                </a:lnTo>
                <a:lnTo>
                  <a:pt x="1464" y="5975"/>
                </a:lnTo>
                <a:lnTo>
                  <a:pt x="3659" y="5711"/>
                </a:lnTo>
                <a:lnTo>
                  <a:pt x="5000" y="7001"/>
                </a:lnTo>
                <a:lnTo>
                  <a:pt x="6285" y="5727"/>
                </a:lnTo>
                <a:lnTo>
                  <a:pt x="8536" y="5975"/>
                </a:lnTo>
                <a:lnTo>
                  <a:pt x="8159" y="4439"/>
                </a:lnTo>
                <a:lnTo>
                  <a:pt x="10001" y="3500"/>
                </a:lnTo>
                <a:lnTo>
                  <a:pt x="8182" y="2600"/>
                </a:lnTo>
                <a:lnTo>
                  <a:pt x="8536" y="1025"/>
                </a:lnTo>
                <a:lnTo>
                  <a:pt x="6341" y="1289"/>
                </a:lnTo>
                <a:lnTo>
                  <a:pt x="5000" y="0"/>
                </a:lnTo>
                <a:lnTo>
                  <a:pt x="3715" y="1273"/>
                </a:lnTo>
                <a:lnTo>
                  <a:pt x="1464" y="1025"/>
                </a:lnTo>
                <a:lnTo>
                  <a:pt x="1841" y="2561"/>
                </a:lnTo>
                <a:lnTo>
                  <a:pt x="0" y="3500"/>
                </a:lnTo>
              </a:path>
            </a:pathLst>
          </a:custGeom>
          <a:solidFill>
            <a:srgbClr val="00ffff"/>
          </a:solidFill>
          <a:ln w="0">
            <a:solidFill>
              <a:srgbClr val="3465a4"/>
            </a:solidFill>
          </a:ln>
        </p:spPr>
        <p:style>
          <a:lnRef idx="0"/>
          <a:fillRef idx="0"/>
          <a:effectRef idx="0"/>
          <a:fontRef idx="minor"/>
        </p:style>
        <p:txBody>
          <a:bodyPr lIns="90000" rIns="90000" tIns="45000" bIns="45000" anchor="ctr">
            <a:noAutofit/>
          </a:bodyPr>
          <a:p>
            <a:pPr algn="ctr"/>
            <a:r>
              <a:rPr b="0" lang="it-IT" sz="1800" spc="-1" strike="noStrike">
                <a:latin typeface="Arial"/>
              </a:rPr>
              <a:t>Per i docenti che hanno classi del triennio</a:t>
            </a:r>
            <a:endParaRPr b="0" lang="it-IT" sz="1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 name="TextShape 10"/>
          <p:cNvSpPr/>
          <p:nvPr/>
        </p:nvSpPr>
        <p:spPr>
          <a:xfrm>
            <a:off x="9072000" y="5591520"/>
            <a:ext cx="2987640" cy="1068120"/>
          </a:xfrm>
          <a:prstGeom prst="rect">
            <a:avLst/>
          </a:prstGeom>
          <a:solidFill>
            <a:srgbClr val="9cbebd"/>
          </a:solidFill>
          <a:ln w="19080">
            <a:solidFill>
              <a:srgbClr val="ffffff"/>
            </a:solidFill>
            <a:round/>
          </a:ln>
        </p:spPr>
        <p:style>
          <a:lnRef idx="0"/>
          <a:fillRef idx="0"/>
          <a:effectRef idx="0"/>
          <a:fontRef idx="minor"/>
        </p:style>
        <p:txBody>
          <a:bodyPr lIns="90000" rIns="90000" tIns="45000" bIns="45000" anchor="ctr">
            <a:normAutofit/>
          </a:bodyPr>
          <a:p>
            <a:pPr>
              <a:lnSpc>
                <a:spcPct val="80000"/>
              </a:lnSpc>
            </a:pPr>
            <a:r>
              <a:rPr b="0" lang="it-IT" sz="2800" spc="89" strike="noStrike" cap="all">
                <a:solidFill>
                  <a:srgbClr val="ffffff"/>
                </a:solidFill>
                <a:latin typeface="Tw Cen MT"/>
                <a:ea typeface="DejaVu Sans"/>
              </a:rPr>
              <a:t>Ricevimento docenti</a:t>
            </a:r>
            <a:endParaRPr b="0" lang="it-IT" sz="2800" spc="-1" strike="noStrike">
              <a:latin typeface="Arial"/>
            </a:endParaRPr>
          </a:p>
        </p:txBody>
      </p:sp>
      <p:sp>
        <p:nvSpPr>
          <p:cNvPr id="80" name="TextShape 11"/>
          <p:cNvSpPr/>
          <p:nvPr/>
        </p:nvSpPr>
        <p:spPr>
          <a:xfrm>
            <a:off x="540000" y="373680"/>
            <a:ext cx="4498920" cy="3452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it-IT" sz="1800" spc="-1" strike="noStrike">
                <a:solidFill>
                  <a:srgbClr val="ffffff"/>
                </a:solidFill>
                <a:highlight>
                  <a:srgbClr val="ff0000"/>
                </a:highlight>
                <a:latin typeface="Arial"/>
                <a:ea typeface="DejaVu Sans"/>
              </a:rPr>
              <a:t>VERSIONE PER LA DDI</a:t>
            </a:r>
            <a:endParaRPr b="0" lang="it-IT" sz="1800" spc="-1" strike="noStrike">
              <a:latin typeface="Arial"/>
            </a:endParaRPr>
          </a:p>
        </p:txBody>
      </p:sp>
      <p:pic>
        <p:nvPicPr>
          <p:cNvPr id="81" name="" descr=""/>
          <p:cNvPicPr/>
          <p:nvPr/>
        </p:nvPicPr>
        <p:blipFill>
          <a:blip r:embed="rId1"/>
          <a:stretch/>
        </p:blipFill>
        <p:spPr>
          <a:xfrm>
            <a:off x="900000" y="2171160"/>
            <a:ext cx="9696960" cy="3228480"/>
          </a:xfrm>
          <a:prstGeom prst="rect">
            <a:avLst/>
          </a:prstGeom>
          <a:ln w="6480">
            <a:solidFill>
              <a:srgbClr val="3465a4"/>
            </a:solidFill>
            <a:round/>
          </a:ln>
          <a:effectLst>
            <a:outerShdw blurRad="0" dir="2700000" dist="35638" rotWithShape="0">
              <a:srgbClr val="808080"/>
            </a:outerShdw>
          </a:effectLst>
        </p:spPr>
      </p:pic>
      <p:sp>
        <p:nvSpPr>
          <p:cNvPr id="82" name=""/>
          <p:cNvSpPr/>
          <p:nvPr/>
        </p:nvSpPr>
        <p:spPr>
          <a:xfrm>
            <a:off x="1080000" y="719280"/>
            <a:ext cx="7739640" cy="11138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it-IT" sz="1800" spc="-1" strike="noStrike">
                <a:latin typeface="Arial"/>
              </a:rPr>
              <a:t>Compilare come segue. </a:t>
            </a:r>
            <a:endParaRPr b="0" lang="it-IT" sz="1800" spc="-1" strike="noStrike">
              <a:latin typeface="Arial"/>
            </a:endParaRPr>
          </a:p>
          <a:p>
            <a:pPr marL="216000" indent="-216000">
              <a:lnSpc>
                <a:spcPct val="100000"/>
              </a:lnSpc>
              <a:buClr>
                <a:srgbClr val="000000"/>
              </a:buClr>
              <a:buSzPct val="45000"/>
              <a:buFont typeface="Wingdings" charset="2"/>
              <a:buChar char=""/>
            </a:pPr>
            <a:r>
              <a:rPr b="0" lang="it-IT" sz="1800" spc="-1" strike="noStrike">
                <a:latin typeface="Arial"/>
              </a:rPr>
              <a:t>Nel campo “Link” incollate il vostro link precedentemente copiato.</a:t>
            </a:r>
            <a:endParaRPr b="0" lang="it-IT" sz="1800" spc="-1" strike="noStrike">
              <a:latin typeface="Arial"/>
            </a:endParaRPr>
          </a:p>
          <a:p>
            <a:pPr marL="216000" indent="-216000">
              <a:lnSpc>
                <a:spcPct val="100000"/>
              </a:lnSpc>
              <a:buClr>
                <a:srgbClr val="000000"/>
              </a:buClr>
              <a:buSzPct val="45000"/>
              <a:buFont typeface="Wingdings" charset="2"/>
              <a:buChar char=""/>
            </a:pPr>
            <a:r>
              <a:rPr b="0" lang="it-IT" sz="1800" spc="-1" strike="noStrike">
                <a:latin typeface="Arial"/>
              </a:rPr>
              <a:t>Si consiglia sempre di togliere la spunta accanto alla propria email (ultimo rigo) in modo da renderla Privata</a:t>
            </a:r>
            <a:endParaRPr b="0" lang="it-IT" sz="1800" spc="-1" strike="noStrike">
              <a:latin typeface="Arial"/>
            </a:endParaRPr>
          </a:p>
        </p:txBody>
      </p:sp>
      <p:sp>
        <p:nvSpPr>
          <p:cNvPr id="83" name=""/>
          <p:cNvSpPr/>
          <p:nvPr/>
        </p:nvSpPr>
        <p:spPr>
          <a:xfrm>
            <a:off x="4506480" y="6486480"/>
            <a:ext cx="7559640" cy="315720"/>
          </a:xfrm>
          <a:prstGeom prst="rect">
            <a:avLst/>
          </a:prstGeom>
          <a:solidFill>
            <a:srgbClr val="ffffff"/>
          </a:solidFill>
          <a:ln w="0">
            <a:noFill/>
          </a:ln>
          <a:effectLst>
            <a:outerShdw blurRad="0" dir="2700000" dist="17309" rotWithShape="0">
              <a:srgbClr val="808080"/>
            </a:outerShdw>
          </a:effectLst>
        </p:spPr>
        <p:style>
          <a:lnRef idx="0"/>
          <a:fillRef idx="0"/>
          <a:effectRef idx="0"/>
          <a:fontRef idx="minor"/>
        </p:style>
        <p:txBody>
          <a:bodyPr lIns="90000" rIns="90000" tIns="45000" bIns="45000" anchor="t">
            <a:noAutofit/>
          </a:bodyPr>
          <a:p>
            <a:pPr>
              <a:lnSpc>
                <a:spcPct val="100000"/>
              </a:lnSpc>
            </a:pPr>
            <a:r>
              <a:rPr b="0" lang="it-IT" sz="1600" spc="-1" strike="noStrike">
                <a:latin typeface="Arial"/>
              </a:rPr>
              <a:t>Guida Ricevimento Collettivo a.s. 2021/2022</a:t>
            </a:r>
            <a:endParaRPr b="0" lang="it-IT" sz="1600" spc="-1" strike="noStrike">
              <a:latin typeface="Arial"/>
            </a:endParaRPr>
          </a:p>
        </p:txBody>
      </p:sp>
      <p:sp>
        <p:nvSpPr>
          <p:cNvPr id="84" name=""/>
          <p:cNvSpPr/>
          <p:nvPr/>
        </p:nvSpPr>
        <p:spPr>
          <a:xfrm>
            <a:off x="4140000" y="3109320"/>
            <a:ext cx="719640" cy="179640"/>
          </a:xfrm>
          <a:prstGeom prst="rect">
            <a:avLst/>
          </a:prstGeom>
          <a:solidFill>
            <a:srgbClr val="f0f8ff"/>
          </a:solidFill>
          <a:ln w="0">
            <a:solidFill>
              <a:srgbClr val="3465a4"/>
            </a:solid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TextShape 7"/>
          <p:cNvSpPr/>
          <p:nvPr/>
        </p:nvSpPr>
        <p:spPr>
          <a:xfrm>
            <a:off x="1024200" y="585360"/>
            <a:ext cx="2987640" cy="1068120"/>
          </a:xfrm>
          <a:prstGeom prst="rect">
            <a:avLst/>
          </a:prstGeom>
          <a:solidFill>
            <a:srgbClr val="9cbebd"/>
          </a:solidFill>
          <a:ln w="19080">
            <a:solidFill>
              <a:srgbClr val="ffffff"/>
            </a:solidFill>
            <a:round/>
          </a:ln>
        </p:spPr>
        <p:style>
          <a:lnRef idx="0"/>
          <a:fillRef idx="0"/>
          <a:effectRef idx="0"/>
          <a:fontRef idx="minor"/>
        </p:style>
        <p:txBody>
          <a:bodyPr lIns="90000" rIns="90000" tIns="45000" bIns="45000" anchor="ctr">
            <a:normAutofit/>
          </a:bodyPr>
          <a:p>
            <a:pPr>
              <a:lnSpc>
                <a:spcPct val="80000"/>
              </a:lnSpc>
            </a:pPr>
            <a:r>
              <a:rPr b="0" lang="it-IT" sz="2800" spc="89" strike="noStrike" cap="all">
                <a:solidFill>
                  <a:srgbClr val="ffffff"/>
                </a:solidFill>
                <a:latin typeface="Tw Cen MT"/>
                <a:ea typeface="DejaVu Sans"/>
              </a:rPr>
              <a:t>Ricevimento docenti</a:t>
            </a:r>
            <a:endParaRPr b="0" lang="it-IT" sz="2800" spc="-1" strike="noStrike">
              <a:latin typeface="Arial"/>
            </a:endParaRPr>
          </a:p>
        </p:txBody>
      </p:sp>
      <p:sp>
        <p:nvSpPr>
          <p:cNvPr id="86" name="TextShape 8"/>
          <p:cNvSpPr/>
          <p:nvPr/>
        </p:nvSpPr>
        <p:spPr>
          <a:xfrm>
            <a:off x="360000" y="1654560"/>
            <a:ext cx="8682480" cy="4648320"/>
          </a:xfrm>
          <a:prstGeom prst="rect">
            <a:avLst/>
          </a:prstGeom>
          <a:noFill/>
          <a:ln w="0">
            <a:noFill/>
          </a:ln>
        </p:spPr>
        <p:style>
          <a:lnRef idx="0"/>
          <a:fillRef idx="0"/>
          <a:effectRef idx="0"/>
          <a:fontRef idx="minor"/>
        </p:style>
        <p:txBody>
          <a:bodyPr lIns="45720" rIns="45720" tIns="45000" bIns="45000" anchor="t">
            <a:normAutofit/>
          </a:bodyPr>
          <a:p>
            <a:pPr>
              <a:lnSpc>
                <a:spcPct val="90000"/>
              </a:lnSpc>
              <a:spcBef>
                <a:spcPts val="1199"/>
              </a:spcBef>
              <a:spcAft>
                <a:spcPts val="201"/>
              </a:spcAft>
              <a:tabLst>
                <a:tab algn="l" pos="0"/>
              </a:tabLst>
            </a:pPr>
            <a:r>
              <a:rPr b="0" lang="it-IT" sz="2200" spc="-1" strike="noStrike" u="sng">
                <a:solidFill>
                  <a:srgbClr val="2e2b21"/>
                </a:solidFill>
                <a:uFillTx/>
                <a:latin typeface="Tw Cen MT"/>
                <a:ea typeface="DejaVu Sans"/>
              </a:rPr>
              <a:t>Generazione Link di Meet.</a:t>
            </a:r>
            <a:endParaRPr b="0" lang="it-IT" sz="2200" spc="-1" strike="noStrike">
              <a:latin typeface="Arial"/>
            </a:endParaRPr>
          </a:p>
          <a:p>
            <a:pPr>
              <a:lnSpc>
                <a:spcPct val="90000"/>
              </a:lnSpc>
              <a:spcBef>
                <a:spcPts val="1199"/>
              </a:spcBef>
              <a:spcAft>
                <a:spcPts val="201"/>
              </a:spcAft>
              <a:tabLst>
                <a:tab algn="l" pos="0"/>
              </a:tabLst>
            </a:pPr>
            <a:r>
              <a:rPr b="0" lang="it-IT" sz="2200" spc="-1" strike="noStrike">
                <a:solidFill>
                  <a:srgbClr val="2e2b21"/>
                </a:solidFill>
                <a:latin typeface="Tw Cen MT"/>
                <a:ea typeface="DejaVu Sans"/>
              </a:rPr>
              <a:t>E’ possibile generare un link di Google Meet in diversi modi, scegliete la modalità che vi è più comoda:</a:t>
            </a:r>
            <a:endParaRPr b="0" lang="it-IT" sz="2200" spc="-1" strike="noStrike">
              <a:latin typeface="Arial"/>
            </a:endParaRPr>
          </a:p>
          <a:p>
            <a:pPr>
              <a:lnSpc>
                <a:spcPct val="90000"/>
              </a:lnSpc>
              <a:spcBef>
                <a:spcPts val="1199"/>
              </a:spcBef>
              <a:spcAft>
                <a:spcPts val="201"/>
              </a:spcAft>
              <a:tabLst>
                <a:tab algn="l" pos="0"/>
              </a:tabLst>
            </a:pPr>
            <a:r>
              <a:rPr b="0" lang="it-IT" sz="2200" spc="-1" strike="noStrike">
                <a:solidFill>
                  <a:srgbClr val="2e2b21"/>
                </a:solidFill>
                <a:latin typeface="Tw Cen MT"/>
                <a:ea typeface="DejaVu Sans"/>
              </a:rPr>
              <a:t>Caso 1. </a:t>
            </a:r>
            <a:r>
              <a:rPr b="0" lang="it-IT" sz="2200" spc="-1" strike="noStrike" u="sng">
                <a:solidFill>
                  <a:srgbClr val="2e2b21"/>
                </a:solidFill>
                <a:uFillTx/>
                <a:latin typeface="Tw Cen MT"/>
                <a:ea typeface="DejaVu Sans"/>
              </a:rPr>
              <a:t>Avete già creato una Classroom per i ricevimenti con un link di Meet.</a:t>
            </a:r>
            <a:r>
              <a:rPr b="0" lang="it-IT" sz="2200" spc="-1" strike="noStrike">
                <a:solidFill>
                  <a:srgbClr val="2e2b21"/>
                </a:solidFill>
                <a:latin typeface="Tw Cen MT"/>
                <a:ea typeface="DejaVu Sans"/>
              </a:rPr>
              <a:t> Andate nella vostra Classroom e sul lato sinistro cliccate sui tre puntini accanto alla parola MEET, quindi su “Copia Link”</a:t>
            </a:r>
            <a:endParaRPr b="0" lang="it-IT" sz="2200" spc="-1" strike="noStrike">
              <a:latin typeface="Arial"/>
            </a:endParaRPr>
          </a:p>
          <a:p>
            <a:pPr>
              <a:lnSpc>
                <a:spcPct val="90000"/>
              </a:lnSpc>
              <a:spcBef>
                <a:spcPts val="1199"/>
              </a:spcBef>
              <a:spcAft>
                <a:spcPts val="201"/>
              </a:spcAft>
              <a:tabLst>
                <a:tab algn="l" pos="0"/>
              </a:tabLst>
            </a:pPr>
            <a:r>
              <a:rPr b="0" lang="it-IT" sz="2200" spc="-1" strike="noStrike">
                <a:solidFill>
                  <a:srgbClr val="2e2b21"/>
                </a:solidFill>
                <a:latin typeface="Tw Cen MT"/>
                <a:ea typeface="DejaVu Sans"/>
              </a:rPr>
              <a:t>Caso 2. </a:t>
            </a:r>
            <a:r>
              <a:rPr b="0" lang="it-IT" sz="2200" spc="-1" strike="noStrike" u="sng">
                <a:solidFill>
                  <a:srgbClr val="2e2b21"/>
                </a:solidFill>
                <a:uFillTx/>
                <a:latin typeface="Tw Cen MT"/>
                <a:ea typeface="DejaVu Sans"/>
              </a:rPr>
              <a:t>Creazione di un nuovo link di Meet</a:t>
            </a:r>
            <a:r>
              <a:rPr b="0" lang="it-IT" sz="2200" spc="-1" strike="noStrike">
                <a:solidFill>
                  <a:srgbClr val="2e2b21"/>
                </a:solidFill>
                <a:latin typeface="Tw Cen MT"/>
                <a:ea typeface="DejaVu Sans"/>
              </a:rPr>
              <a:t>. Andate su Google Meet cliccando su </a:t>
            </a:r>
            <a:r>
              <a:rPr b="0" lang="it-IT" sz="2200" spc="-1" strike="noStrike" u="sng">
                <a:solidFill>
                  <a:srgbClr val="d25814"/>
                </a:solidFill>
                <a:uFillTx/>
                <a:latin typeface="Tw Cen MT"/>
                <a:ea typeface="DejaVu Sans"/>
                <a:hlinkClick r:id="rId1"/>
              </a:rPr>
              <a:t>https://meet.google.com</a:t>
            </a:r>
            <a:r>
              <a:rPr b="0" lang="it-IT" sz="2200" spc="-1" strike="noStrike">
                <a:solidFill>
                  <a:srgbClr val="2e2b21"/>
                </a:solidFill>
                <a:latin typeface="Tw Cen MT"/>
                <a:ea typeface="DejaVu Sans"/>
              </a:rPr>
              <a:t>, quindi scegliete “Nuova Riunione” e poi </a:t>
            </a:r>
            <a:r>
              <a:rPr b="0" lang="it-IT" sz="2200" spc="-1" strike="noStrike">
                <a:solidFill>
                  <a:srgbClr val="2e2b21"/>
                </a:solidFill>
                <a:latin typeface="Tw Cen MT"/>
                <a:ea typeface="DejaVu Sans"/>
              </a:rPr>
              <a:t>”</a:t>
            </a:r>
            <a:r>
              <a:rPr b="0" i="1" lang="it-IT" sz="2200" spc="-1" strike="noStrike">
                <a:solidFill>
                  <a:srgbClr val="2e2b21"/>
                </a:solidFill>
                <a:latin typeface="Tw Cen MT"/>
                <a:ea typeface="DejaVu Sans"/>
              </a:rPr>
              <a:t>Crea una riunione da avviare in un secondo momento</a:t>
            </a:r>
            <a:r>
              <a:rPr b="0" lang="it-IT" sz="2200" spc="-1" strike="noStrike">
                <a:solidFill>
                  <a:srgbClr val="2e2b21"/>
                </a:solidFill>
                <a:latin typeface="Tw Cen MT"/>
                <a:ea typeface="DejaVu Sans"/>
              </a:rPr>
              <a:t>”.</a:t>
            </a:r>
            <a:br/>
            <a:r>
              <a:rPr b="0" lang="it-IT" sz="2200" spc="-1" strike="noStrike">
                <a:solidFill>
                  <a:srgbClr val="2e2b21"/>
                </a:solidFill>
                <a:latin typeface="Tw Cen MT"/>
                <a:ea typeface="DejaVu Sans"/>
              </a:rPr>
              <a:t>Quando compare il messaggio con le istruzioni, selezionare il link e copiarlo (tasto destro del mouse → Copia) </a:t>
            </a:r>
            <a:endParaRPr b="0" lang="it-IT" sz="2200" spc="-1" strike="noStrike">
              <a:latin typeface="Arial"/>
            </a:endParaRPr>
          </a:p>
        </p:txBody>
      </p:sp>
      <p:sp>
        <p:nvSpPr>
          <p:cNvPr id="87" name="TextShape 9"/>
          <p:cNvSpPr/>
          <p:nvPr/>
        </p:nvSpPr>
        <p:spPr>
          <a:xfrm>
            <a:off x="540000" y="373680"/>
            <a:ext cx="4498920" cy="3452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it-IT" sz="1800" spc="-1" strike="noStrike">
                <a:solidFill>
                  <a:srgbClr val="ffffff"/>
                </a:solidFill>
                <a:highlight>
                  <a:srgbClr val="ff0000"/>
                </a:highlight>
                <a:latin typeface="Arial"/>
                <a:ea typeface="DejaVu Sans"/>
              </a:rPr>
              <a:t>VERSIONE PER LA DDI</a:t>
            </a:r>
            <a:endParaRPr b="0" lang="it-IT" sz="1800" spc="-1" strike="noStrike">
              <a:latin typeface="Arial"/>
            </a:endParaRPr>
          </a:p>
        </p:txBody>
      </p:sp>
      <p:pic>
        <p:nvPicPr>
          <p:cNvPr id="88" name="" descr=""/>
          <p:cNvPicPr/>
          <p:nvPr/>
        </p:nvPicPr>
        <p:blipFill>
          <a:blip r:embed="rId2"/>
          <a:stretch/>
        </p:blipFill>
        <p:spPr>
          <a:xfrm>
            <a:off x="9043200" y="1980000"/>
            <a:ext cx="2476080" cy="2291040"/>
          </a:xfrm>
          <a:prstGeom prst="rect">
            <a:avLst/>
          </a:prstGeom>
          <a:ln w="0">
            <a:solidFill>
              <a:srgbClr val="3465a4"/>
            </a:solidFill>
          </a:ln>
        </p:spPr>
      </p:pic>
      <p:sp>
        <p:nvSpPr>
          <p:cNvPr id="89" name=""/>
          <p:cNvSpPr/>
          <p:nvPr/>
        </p:nvSpPr>
        <p:spPr>
          <a:xfrm flipV="1">
            <a:off x="7380000" y="3600000"/>
            <a:ext cx="1800000" cy="180000"/>
          </a:xfrm>
          <a:prstGeom prst="line">
            <a:avLst/>
          </a:prstGeom>
          <a:ln w="0">
            <a:noFill/>
          </a:ln>
        </p:spPr>
        <p:style>
          <a:lnRef idx="0"/>
          <a:fillRef idx="0"/>
          <a:effectRef idx="0"/>
          <a:fontRef idx="minor"/>
        </p:style>
      </p:sp>
      <p:pic>
        <p:nvPicPr>
          <p:cNvPr id="90" name="" descr=""/>
          <p:cNvPicPr/>
          <p:nvPr/>
        </p:nvPicPr>
        <p:blipFill>
          <a:blip r:embed="rId3"/>
          <a:stretch/>
        </p:blipFill>
        <p:spPr>
          <a:xfrm>
            <a:off x="9061200" y="4460400"/>
            <a:ext cx="2638080" cy="2198880"/>
          </a:xfrm>
          <a:prstGeom prst="rect">
            <a:avLst/>
          </a:prstGeom>
          <a:ln w="0">
            <a:solidFill>
              <a:srgbClr val="3465a4"/>
            </a:solidFill>
          </a:ln>
        </p:spPr>
      </p:pic>
      <p:pic>
        <p:nvPicPr>
          <p:cNvPr id="91" name="" descr=""/>
          <p:cNvPicPr/>
          <p:nvPr/>
        </p:nvPicPr>
        <p:blipFill>
          <a:blip r:embed="rId4"/>
          <a:stretch/>
        </p:blipFill>
        <p:spPr>
          <a:xfrm>
            <a:off x="10080000" y="5940000"/>
            <a:ext cx="1778400" cy="623160"/>
          </a:xfrm>
          <a:prstGeom prst="rect">
            <a:avLst/>
          </a:prstGeom>
          <a:ln w="0">
            <a:noFill/>
          </a:ln>
          <a:effectLst>
            <a:outerShdw blurRad="0" dir="2700000" dist="101823" rotWithShape="0">
              <a:srgbClr val="808080"/>
            </a:outerShdw>
          </a:effectLst>
        </p:spPr>
      </p:pic>
      <p:pic>
        <p:nvPicPr>
          <p:cNvPr id="92" name="" descr=""/>
          <p:cNvPicPr/>
          <p:nvPr/>
        </p:nvPicPr>
        <p:blipFill>
          <a:blip r:embed="rId5"/>
          <a:stretch/>
        </p:blipFill>
        <p:spPr>
          <a:xfrm>
            <a:off x="5996520" y="5400000"/>
            <a:ext cx="1923480" cy="1027800"/>
          </a:xfrm>
          <a:prstGeom prst="rect">
            <a:avLst/>
          </a:prstGeom>
          <a:ln w="6480">
            <a:solidFill>
              <a:srgbClr val="3465a4"/>
            </a:solidFill>
            <a:round/>
          </a:ln>
        </p:spPr>
      </p:pic>
      <p:sp>
        <p:nvSpPr>
          <p:cNvPr id="93" name=""/>
          <p:cNvSpPr/>
          <p:nvPr/>
        </p:nvSpPr>
        <p:spPr>
          <a:xfrm>
            <a:off x="4506480" y="6486480"/>
            <a:ext cx="7559640" cy="315720"/>
          </a:xfrm>
          <a:prstGeom prst="rect">
            <a:avLst/>
          </a:prstGeom>
          <a:solidFill>
            <a:srgbClr val="ffffff"/>
          </a:solidFill>
          <a:ln w="0">
            <a:noFill/>
          </a:ln>
          <a:effectLst>
            <a:outerShdw blurRad="0" dir="2700000" dist="17309" rotWithShape="0">
              <a:srgbClr val="808080"/>
            </a:outerShdw>
          </a:effectLst>
        </p:spPr>
        <p:style>
          <a:lnRef idx="0"/>
          <a:fillRef idx="0"/>
          <a:effectRef idx="0"/>
          <a:fontRef idx="minor"/>
        </p:style>
        <p:txBody>
          <a:bodyPr lIns="90000" rIns="90000" tIns="45000" bIns="45000" anchor="t">
            <a:noAutofit/>
          </a:bodyPr>
          <a:p>
            <a:pPr>
              <a:lnSpc>
                <a:spcPct val="100000"/>
              </a:lnSpc>
            </a:pPr>
            <a:r>
              <a:rPr b="0" lang="it-IT" sz="1600" spc="-1" strike="noStrike">
                <a:latin typeface="Arial"/>
              </a:rPr>
              <a:t>Guida Ricevimento Collettivo a.s. 2021/2022</a:t>
            </a:r>
            <a:endParaRPr b="0" lang="it-IT" sz="16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TextShape 1"/>
          <p:cNvSpPr/>
          <p:nvPr/>
        </p:nvSpPr>
        <p:spPr>
          <a:xfrm>
            <a:off x="1024200" y="585360"/>
            <a:ext cx="2987640" cy="1068120"/>
          </a:xfrm>
          <a:prstGeom prst="rect">
            <a:avLst/>
          </a:prstGeom>
          <a:solidFill>
            <a:srgbClr val="9cbebd"/>
          </a:solidFill>
          <a:ln w="19080">
            <a:solidFill>
              <a:srgbClr val="ffffff"/>
            </a:solidFill>
            <a:round/>
          </a:ln>
        </p:spPr>
        <p:style>
          <a:lnRef idx="0"/>
          <a:fillRef idx="0"/>
          <a:effectRef idx="0"/>
          <a:fontRef idx="minor"/>
        </p:style>
        <p:txBody>
          <a:bodyPr lIns="90000" rIns="90000" tIns="45000" bIns="45000" anchor="ctr">
            <a:normAutofit/>
          </a:bodyPr>
          <a:p>
            <a:pPr>
              <a:lnSpc>
                <a:spcPct val="80000"/>
              </a:lnSpc>
            </a:pPr>
            <a:r>
              <a:rPr b="0" lang="it-IT" sz="2800" spc="89" strike="noStrike" cap="all">
                <a:solidFill>
                  <a:srgbClr val="ffffff"/>
                </a:solidFill>
                <a:latin typeface="Tw Cen MT"/>
                <a:ea typeface="DejaVu Sans"/>
              </a:rPr>
              <a:t>Ricevimento docenti</a:t>
            </a:r>
            <a:endParaRPr b="0" lang="it-IT" sz="2800" spc="-1" strike="noStrike">
              <a:latin typeface="Arial"/>
            </a:endParaRPr>
          </a:p>
        </p:txBody>
      </p:sp>
      <p:sp>
        <p:nvSpPr>
          <p:cNvPr id="95" name="TextShape 2"/>
          <p:cNvSpPr/>
          <p:nvPr/>
        </p:nvSpPr>
        <p:spPr>
          <a:xfrm>
            <a:off x="720000" y="1980000"/>
            <a:ext cx="10978920" cy="1078920"/>
          </a:xfrm>
          <a:prstGeom prst="rect">
            <a:avLst/>
          </a:prstGeom>
          <a:noFill/>
          <a:ln w="0">
            <a:noFill/>
          </a:ln>
        </p:spPr>
        <p:style>
          <a:lnRef idx="0"/>
          <a:fillRef idx="0"/>
          <a:effectRef idx="0"/>
          <a:fontRef idx="minor"/>
        </p:style>
        <p:txBody>
          <a:bodyPr lIns="45720" rIns="45720" tIns="45000" bIns="45000" anchor="t">
            <a:normAutofit/>
          </a:bodyPr>
          <a:p>
            <a:pPr>
              <a:lnSpc>
                <a:spcPct val="90000"/>
              </a:lnSpc>
              <a:spcBef>
                <a:spcPts val="1199"/>
              </a:spcBef>
              <a:spcAft>
                <a:spcPts val="201"/>
              </a:spcAft>
              <a:tabLst>
                <a:tab algn="l" pos="0"/>
              </a:tabLst>
            </a:pPr>
            <a:r>
              <a:rPr b="0" lang="it-IT" sz="2200" spc="-1" strike="noStrike" u="sng">
                <a:solidFill>
                  <a:srgbClr val="2e2b21"/>
                </a:solidFill>
                <a:uFillTx/>
                <a:latin typeface="Tw Cen MT"/>
                <a:ea typeface="DejaVu Sans"/>
              </a:rPr>
              <a:t>Non appena il genitore prenoterà riceverete un’email come indicato in figura</a:t>
            </a:r>
            <a:endParaRPr b="0" lang="it-IT" sz="2200" spc="-1" strike="noStrike">
              <a:latin typeface="Arial"/>
            </a:endParaRPr>
          </a:p>
        </p:txBody>
      </p:sp>
      <p:sp>
        <p:nvSpPr>
          <p:cNvPr id="96" name="TextShape 3"/>
          <p:cNvSpPr/>
          <p:nvPr/>
        </p:nvSpPr>
        <p:spPr>
          <a:xfrm>
            <a:off x="540000" y="373680"/>
            <a:ext cx="4498920" cy="3452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it-IT" sz="1800" spc="-1" strike="noStrike">
                <a:solidFill>
                  <a:srgbClr val="ffffff"/>
                </a:solidFill>
                <a:highlight>
                  <a:srgbClr val="ff0000"/>
                </a:highlight>
                <a:latin typeface="Arial"/>
                <a:ea typeface="DejaVu Sans"/>
              </a:rPr>
              <a:t>VERSIONE PER LA DDI</a:t>
            </a:r>
            <a:endParaRPr b="0" lang="it-IT" sz="1800" spc="-1" strike="noStrike">
              <a:latin typeface="Arial"/>
            </a:endParaRPr>
          </a:p>
        </p:txBody>
      </p:sp>
      <p:pic>
        <p:nvPicPr>
          <p:cNvPr id="97" name="" descr=""/>
          <p:cNvPicPr/>
          <p:nvPr/>
        </p:nvPicPr>
        <p:blipFill>
          <a:blip r:embed="rId1"/>
          <a:stretch/>
        </p:blipFill>
        <p:spPr>
          <a:xfrm>
            <a:off x="617040" y="2594520"/>
            <a:ext cx="10541880" cy="1724400"/>
          </a:xfrm>
          <a:prstGeom prst="rect">
            <a:avLst/>
          </a:prstGeom>
          <a:ln w="0">
            <a:solidFill>
              <a:srgbClr val="3465a4"/>
            </a:solidFill>
          </a:ln>
        </p:spPr>
      </p:pic>
      <p:sp>
        <p:nvSpPr>
          <p:cNvPr id="98" name=""/>
          <p:cNvSpPr/>
          <p:nvPr/>
        </p:nvSpPr>
        <p:spPr>
          <a:xfrm>
            <a:off x="540000" y="4680000"/>
            <a:ext cx="10799280" cy="8575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it-IT" sz="1800" spc="-1" strike="noStrike">
                <a:solidFill>
                  <a:srgbClr val="000000"/>
                </a:solidFill>
                <a:latin typeface="Arial"/>
                <a:ea typeface="DejaVu Sans"/>
              </a:rPr>
              <a:t>ATTENZIONE. Affinché possiate ricevere l’email è necessario che sul vostro registro elettronico sia abilitata l’impostazione “</a:t>
            </a:r>
            <a:r>
              <a:rPr b="0" i="1" lang="it-IT" sz="1800" spc="-1" strike="noStrike">
                <a:solidFill>
                  <a:srgbClr val="000000"/>
                </a:solidFill>
                <a:latin typeface="Arial"/>
                <a:ea typeface="DejaVu Sans"/>
              </a:rPr>
              <a:t>Voglio ricevere una mail ad ogni nuova prenotazione di ricevimento…</a:t>
            </a:r>
            <a:r>
              <a:rPr b="0" lang="it-IT" sz="1800" spc="-1" strike="noStrike">
                <a:solidFill>
                  <a:srgbClr val="000000"/>
                </a:solidFill>
                <a:latin typeface="Arial"/>
                <a:ea typeface="DejaVu Sans"/>
              </a:rPr>
              <a:t>” che trovate nel menù Strumenti → Opzione Famiglia di Argo DIDUP</a:t>
            </a:r>
            <a:endParaRPr b="0" lang="it-IT" sz="1800" spc="-1" strike="noStrike">
              <a:latin typeface="Arial"/>
            </a:endParaRPr>
          </a:p>
        </p:txBody>
      </p:sp>
      <p:sp>
        <p:nvSpPr>
          <p:cNvPr id="99" name=""/>
          <p:cNvSpPr/>
          <p:nvPr/>
        </p:nvSpPr>
        <p:spPr>
          <a:xfrm>
            <a:off x="4506480" y="6486480"/>
            <a:ext cx="7559640" cy="315720"/>
          </a:xfrm>
          <a:prstGeom prst="rect">
            <a:avLst/>
          </a:prstGeom>
          <a:solidFill>
            <a:srgbClr val="ffffff"/>
          </a:solidFill>
          <a:ln w="0">
            <a:noFill/>
          </a:ln>
          <a:effectLst>
            <a:outerShdw blurRad="0" dir="2700000" dist="17309" rotWithShape="0">
              <a:srgbClr val="808080"/>
            </a:outerShdw>
          </a:effectLst>
        </p:spPr>
        <p:style>
          <a:lnRef idx="0"/>
          <a:fillRef idx="0"/>
          <a:effectRef idx="0"/>
          <a:fontRef idx="minor"/>
        </p:style>
        <p:txBody>
          <a:bodyPr lIns="90000" rIns="90000" tIns="45000" bIns="45000" anchor="t">
            <a:noAutofit/>
          </a:bodyPr>
          <a:p>
            <a:pPr>
              <a:lnSpc>
                <a:spcPct val="100000"/>
              </a:lnSpc>
            </a:pPr>
            <a:r>
              <a:rPr b="0" lang="it-IT" sz="1600" spc="-1" strike="noStrike">
                <a:latin typeface="Arial"/>
              </a:rPr>
              <a:t>Guida Ricevimento Collettivo a.s. 2021/2022</a:t>
            </a:r>
            <a:endParaRPr b="0" lang="it-IT" sz="1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00" name="" descr=""/>
          <p:cNvPicPr/>
          <p:nvPr/>
        </p:nvPicPr>
        <p:blipFill>
          <a:blip r:embed="rId1"/>
          <a:srcRect l="0" t="0" r="0" b="31838"/>
          <a:stretch/>
        </p:blipFill>
        <p:spPr>
          <a:xfrm>
            <a:off x="972720" y="2446200"/>
            <a:ext cx="10259280" cy="3853080"/>
          </a:xfrm>
          <a:prstGeom prst="rect">
            <a:avLst/>
          </a:prstGeom>
          <a:ln w="6480">
            <a:solidFill>
              <a:srgbClr val="3465a4"/>
            </a:solidFill>
            <a:round/>
          </a:ln>
          <a:effectLst>
            <a:outerShdw blurRad="0" dir="2700000" dist="35638" rotWithShape="0">
              <a:srgbClr val="808080"/>
            </a:outerShdw>
          </a:effectLst>
        </p:spPr>
      </p:pic>
      <p:sp>
        <p:nvSpPr>
          <p:cNvPr id="101" name="TextShape 1"/>
          <p:cNvSpPr/>
          <p:nvPr/>
        </p:nvSpPr>
        <p:spPr>
          <a:xfrm>
            <a:off x="1024200" y="585360"/>
            <a:ext cx="10207800" cy="721440"/>
          </a:xfrm>
          <a:prstGeom prst="rect">
            <a:avLst/>
          </a:prstGeom>
          <a:solidFill>
            <a:srgbClr val="9cbebd"/>
          </a:solidFill>
          <a:ln w="19080">
            <a:solidFill>
              <a:srgbClr val="ffffff"/>
            </a:solidFill>
            <a:round/>
          </a:ln>
        </p:spPr>
        <p:style>
          <a:lnRef idx="0"/>
          <a:fillRef idx="0"/>
          <a:effectRef idx="0"/>
          <a:fontRef idx="minor"/>
        </p:style>
        <p:txBody>
          <a:bodyPr lIns="90000" rIns="90000" tIns="45000" bIns="45000" anchor="ctr">
            <a:normAutofit/>
          </a:bodyPr>
          <a:p>
            <a:pPr>
              <a:lnSpc>
                <a:spcPct val="80000"/>
              </a:lnSpc>
            </a:pPr>
            <a:r>
              <a:rPr b="0" lang="it-IT" sz="2800" spc="89" strike="noStrike" cap="all">
                <a:solidFill>
                  <a:srgbClr val="ffffff"/>
                </a:solidFill>
                <a:latin typeface="Tw Cen MT"/>
                <a:ea typeface="DejaVu Sans"/>
              </a:rPr>
              <a:t>Ricevimento docenti</a:t>
            </a:r>
            <a:endParaRPr b="0" lang="it-IT" sz="2800" spc="-1" strike="noStrike">
              <a:latin typeface="Arial"/>
            </a:endParaRPr>
          </a:p>
        </p:txBody>
      </p:sp>
      <p:sp>
        <p:nvSpPr>
          <p:cNvPr id="102" name="TextShape 2"/>
          <p:cNvSpPr/>
          <p:nvPr/>
        </p:nvSpPr>
        <p:spPr>
          <a:xfrm>
            <a:off x="1024200" y="1342440"/>
            <a:ext cx="10207800" cy="1379160"/>
          </a:xfrm>
          <a:prstGeom prst="rect">
            <a:avLst/>
          </a:prstGeom>
          <a:noFill/>
          <a:ln w="0">
            <a:noFill/>
          </a:ln>
        </p:spPr>
        <p:style>
          <a:lnRef idx="0"/>
          <a:fillRef idx="0"/>
          <a:effectRef idx="0"/>
          <a:fontRef idx="minor"/>
        </p:style>
        <p:txBody>
          <a:bodyPr lIns="45720" rIns="45720" tIns="45000" bIns="45000" anchor="t">
            <a:noAutofit/>
          </a:bodyPr>
          <a:p>
            <a:pPr>
              <a:lnSpc>
                <a:spcPct val="90000"/>
              </a:lnSpc>
              <a:spcBef>
                <a:spcPts val="1199"/>
              </a:spcBef>
              <a:spcAft>
                <a:spcPts val="201"/>
              </a:spcAft>
              <a:tabLst>
                <a:tab algn="l" pos="0"/>
              </a:tabLst>
            </a:pPr>
            <a:r>
              <a:rPr b="0" lang="it-IT" sz="2200" spc="-1" strike="noStrike">
                <a:solidFill>
                  <a:srgbClr val="2e2b21"/>
                </a:solidFill>
                <a:latin typeface="Tw Cen MT"/>
                <a:ea typeface="DejaVu Sans"/>
              </a:rPr>
              <a:t>Una volta terminato l’inserimento dei dati, vedremo l’elenco di tutti gli “spazi” di ricevimento creati. Potete controllare, nella colonna “Stato prenotazioni”, se vi sono richieste da parte dei genitori. Per accedere alla riunione possiamo cliccare direttamente sul link</a:t>
            </a:r>
            <a:endParaRPr b="0" lang="it-IT" sz="2200" spc="-1" strike="noStrike">
              <a:latin typeface="Arial"/>
            </a:endParaRPr>
          </a:p>
        </p:txBody>
      </p:sp>
      <p:sp>
        <p:nvSpPr>
          <p:cNvPr id="103" name="CustomShape 4"/>
          <p:cNvSpPr/>
          <p:nvPr/>
        </p:nvSpPr>
        <p:spPr>
          <a:xfrm>
            <a:off x="8460000" y="5040000"/>
            <a:ext cx="938520" cy="359640"/>
          </a:xfrm>
          <a:prstGeom prst="rect">
            <a:avLst/>
          </a:prstGeom>
          <a:noFill/>
          <a:ln w="19050">
            <a:solidFill>
              <a:srgbClr val="ff0000"/>
            </a:solidFill>
            <a:round/>
          </a:ln>
        </p:spPr>
        <p:style>
          <a:lnRef idx="2">
            <a:schemeClr val="accent1">
              <a:shade val="50000"/>
            </a:schemeClr>
          </a:lnRef>
          <a:fillRef idx="1">
            <a:schemeClr val="accent1"/>
          </a:fillRef>
          <a:effectRef idx="0">
            <a:schemeClr val="accent1"/>
          </a:effectRef>
          <a:fontRef idx="minor"/>
        </p:style>
      </p:sp>
      <p:sp>
        <p:nvSpPr>
          <p:cNvPr id="104" name="TextShape 6"/>
          <p:cNvSpPr/>
          <p:nvPr/>
        </p:nvSpPr>
        <p:spPr>
          <a:xfrm>
            <a:off x="540000" y="373680"/>
            <a:ext cx="4498920" cy="3452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it-IT" sz="1800" spc="-1" strike="noStrike">
                <a:solidFill>
                  <a:srgbClr val="ffffff"/>
                </a:solidFill>
                <a:highlight>
                  <a:srgbClr val="ff0000"/>
                </a:highlight>
                <a:latin typeface="Arial"/>
                <a:ea typeface="DejaVu Sans"/>
              </a:rPr>
              <a:t>VERSIONE PER LA DDI</a:t>
            </a:r>
            <a:endParaRPr b="0" lang="it-IT" sz="1800" spc="-1" strike="noStrike">
              <a:latin typeface="Arial"/>
            </a:endParaRPr>
          </a:p>
        </p:txBody>
      </p:sp>
      <p:sp>
        <p:nvSpPr>
          <p:cNvPr id="105" name="CustomShape 7"/>
          <p:cNvSpPr/>
          <p:nvPr/>
        </p:nvSpPr>
        <p:spPr>
          <a:xfrm rot="1513800">
            <a:off x="3375720" y="2490480"/>
            <a:ext cx="358920" cy="2406600"/>
          </a:xfrm>
          <a:custGeom>
            <a:avLst/>
            <a:gdLst/>
            <a:ahLst/>
            <a:rect l="l" t="t" r="r" b="b"/>
            <a:pathLst>
              <a:path w="1002" h="2890">
                <a:moveTo>
                  <a:pt x="247" y="0"/>
                </a:moveTo>
                <a:lnTo>
                  <a:pt x="250" y="2166"/>
                </a:lnTo>
                <a:lnTo>
                  <a:pt x="0" y="2167"/>
                </a:lnTo>
                <a:lnTo>
                  <a:pt x="501" y="2889"/>
                </a:lnTo>
                <a:lnTo>
                  <a:pt x="1001" y="2166"/>
                </a:lnTo>
                <a:lnTo>
                  <a:pt x="750" y="2166"/>
                </a:lnTo>
                <a:lnTo>
                  <a:pt x="748" y="0"/>
                </a:lnTo>
                <a:lnTo>
                  <a:pt x="247" y="0"/>
                </a:lnTo>
              </a:path>
            </a:pathLst>
          </a:custGeom>
          <a:solidFill>
            <a:srgbClr val="729fcf"/>
          </a:solidFill>
          <a:ln w="0">
            <a:solidFill>
              <a:srgbClr val="3465a4"/>
            </a:solidFill>
          </a:ln>
        </p:spPr>
        <p:style>
          <a:lnRef idx="0"/>
          <a:fillRef idx="0"/>
          <a:effectRef idx="0"/>
          <a:fontRef idx="minor"/>
        </p:style>
      </p:sp>
      <p:sp>
        <p:nvSpPr>
          <p:cNvPr id="106" name="CustomShape 8"/>
          <p:cNvSpPr/>
          <p:nvPr/>
        </p:nvSpPr>
        <p:spPr>
          <a:xfrm rot="20517000">
            <a:off x="8066880" y="2348280"/>
            <a:ext cx="322920" cy="2377080"/>
          </a:xfrm>
          <a:custGeom>
            <a:avLst/>
            <a:gdLst/>
            <a:ahLst/>
            <a:rect l="l" t="t" r="r" b="b"/>
            <a:pathLst>
              <a:path w="985" h="6212">
                <a:moveTo>
                  <a:pt x="246" y="0"/>
                </a:moveTo>
                <a:lnTo>
                  <a:pt x="246" y="4660"/>
                </a:lnTo>
                <a:lnTo>
                  <a:pt x="0" y="4660"/>
                </a:lnTo>
                <a:lnTo>
                  <a:pt x="493" y="6211"/>
                </a:lnTo>
                <a:lnTo>
                  <a:pt x="984" y="4660"/>
                </a:lnTo>
                <a:lnTo>
                  <a:pt x="738" y="4659"/>
                </a:lnTo>
                <a:lnTo>
                  <a:pt x="737" y="1"/>
                </a:lnTo>
                <a:lnTo>
                  <a:pt x="246" y="0"/>
                </a:lnTo>
              </a:path>
            </a:pathLst>
          </a:custGeom>
          <a:solidFill>
            <a:srgbClr val="729fcf"/>
          </a:solidFill>
          <a:ln w="0">
            <a:solidFill>
              <a:srgbClr val="3465a4"/>
            </a:solidFill>
          </a:ln>
        </p:spPr>
        <p:style>
          <a:lnRef idx="0"/>
          <a:fillRef idx="0"/>
          <a:effectRef idx="0"/>
          <a:fontRef idx="minor"/>
        </p:style>
      </p:sp>
      <p:sp>
        <p:nvSpPr>
          <p:cNvPr id="107" name=""/>
          <p:cNvSpPr/>
          <p:nvPr/>
        </p:nvSpPr>
        <p:spPr>
          <a:xfrm>
            <a:off x="2589120" y="5076000"/>
            <a:ext cx="506520" cy="276120"/>
          </a:xfrm>
          <a:prstGeom prst="rect">
            <a:avLst/>
          </a:prstGeom>
          <a:solidFill>
            <a:srgbClr val="ffffff"/>
          </a:solidFill>
          <a:ln w="0">
            <a:noFill/>
          </a:ln>
        </p:spPr>
        <p:style>
          <a:lnRef idx="0"/>
          <a:fillRef idx="0"/>
          <a:effectRef idx="0"/>
          <a:fontRef idx="minor"/>
        </p:style>
        <p:txBody>
          <a:bodyPr lIns="90000" rIns="90000" tIns="45000" bIns="45000" anchor="t">
            <a:noAutofit/>
          </a:bodyPr>
          <a:p>
            <a:pPr>
              <a:lnSpc>
                <a:spcPct val="100000"/>
              </a:lnSpc>
            </a:pPr>
            <a:r>
              <a:rPr b="0" lang="it-IT" sz="1200" spc="-1" strike="noStrike">
                <a:latin typeface="Verdana"/>
              </a:rPr>
              <a:t>1/1</a:t>
            </a:r>
            <a:endParaRPr b="0" lang="it-IT" sz="1200" spc="-1" strike="noStrike">
              <a:latin typeface="Arial"/>
            </a:endParaRPr>
          </a:p>
        </p:txBody>
      </p:sp>
      <p:sp>
        <p:nvSpPr>
          <p:cNvPr id="108" name="CustomShape 5"/>
          <p:cNvSpPr/>
          <p:nvPr/>
        </p:nvSpPr>
        <p:spPr>
          <a:xfrm>
            <a:off x="2553120" y="4932000"/>
            <a:ext cx="506520" cy="562680"/>
          </a:xfrm>
          <a:prstGeom prst="ellipse">
            <a:avLst/>
          </a:prstGeom>
          <a:noFill/>
          <a:ln w="19050">
            <a:solidFill>
              <a:srgbClr val="ff0000"/>
            </a:solidFill>
            <a:round/>
          </a:ln>
        </p:spPr>
        <p:style>
          <a:lnRef idx="2">
            <a:schemeClr val="accent1">
              <a:shade val="50000"/>
            </a:schemeClr>
          </a:lnRef>
          <a:fillRef idx="1">
            <a:schemeClr val="accent1"/>
          </a:fillRef>
          <a:effectRef idx="0">
            <a:schemeClr val="accent1"/>
          </a:effectRef>
          <a:fontRef idx="minor"/>
        </p:style>
      </p:sp>
      <p:sp>
        <p:nvSpPr>
          <p:cNvPr id="109" name=""/>
          <p:cNvSpPr/>
          <p:nvPr/>
        </p:nvSpPr>
        <p:spPr>
          <a:xfrm>
            <a:off x="4506480" y="6486480"/>
            <a:ext cx="7559640" cy="315720"/>
          </a:xfrm>
          <a:prstGeom prst="rect">
            <a:avLst/>
          </a:prstGeom>
          <a:solidFill>
            <a:srgbClr val="ffffff"/>
          </a:solidFill>
          <a:ln w="0">
            <a:noFill/>
          </a:ln>
          <a:effectLst>
            <a:outerShdw blurRad="0" dir="2700000" dist="17309" rotWithShape="0">
              <a:srgbClr val="808080"/>
            </a:outerShdw>
          </a:effectLst>
        </p:spPr>
        <p:style>
          <a:lnRef idx="0"/>
          <a:fillRef idx="0"/>
          <a:effectRef idx="0"/>
          <a:fontRef idx="minor"/>
        </p:style>
        <p:txBody>
          <a:bodyPr lIns="90000" rIns="90000" tIns="45000" bIns="45000" anchor="t">
            <a:noAutofit/>
          </a:bodyPr>
          <a:p>
            <a:pPr>
              <a:lnSpc>
                <a:spcPct val="100000"/>
              </a:lnSpc>
            </a:pPr>
            <a:r>
              <a:rPr b="0" lang="it-IT" sz="1600" spc="-1" strike="noStrike">
                <a:latin typeface="Arial"/>
              </a:rPr>
              <a:t>Guida Ricevimento Collettivo a.s. 2021/2022</a:t>
            </a:r>
            <a:endParaRPr b="0" lang="it-IT"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TextShape 1"/>
          <p:cNvSpPr/>
          <p:nvPr/>
        </p:nvSpPr>
        <p:spPr>
          <a:xfrm>
            <a:off x="1024200" y="585360"/>
            <a:ext cx="10207800" cy="721440"/>
          </a:xfrm>
          <a:prstGeom prst="rect">
            <a:avLst/>
          </a:prstGeom>
          <a:solidFill>
            <a:srgbClr val="9cbebd"/>
          </a:solidFill>
          <a:ln w="19080">
            <a:solidFill>
              <a:srgbClr val="ffffff"/>
            </a:solidFill>
            <a:round/>
          </a:ln>
        </p:spPr>
        <p:style>
          <a:lnRef idx="0"/>
          <a:fillRef idx="0"/>
          <a:effectRef idx="0"/>
          <a:fontRef idx="minor"/>
        </p:style>
        <p:txBody>
          <a:bodyPr lIns="90000" rIns="90000" tIns="45000" bIns="45000" anchor="ctr">
            <a:normAutofit/>
          </a:bodyPr>
          <a:p>
            <a:pPr>
              <a:lnSpc>
                <a:spcPct val="80000"/>
              </a:lnSpc>
            </a:pPr>
            <a:r>
              <a:rPr b="0" lang="it-IT" sz="2800" spc="89" strike="noStrike" cap="all">
                <a:solidFill>
                  <a:srgbClr val="ffffff"/>
                </a:solidFill>
                <a:latin typeface="Tw Cen MT"/>
                <a:ea typeface="DejaVu Sans"/>
              </a:rPr>
              <a:t>Ricevimento docenti</a:t>
            </a:r>
            <a:endParaRPr b="0" lang="it-IT" sz="2800" spc="-1" strike="noStrike">
              <a:latin typeface="Arial"/>
            </a:endParaRPr>
          </a:p>
        </p:txBody>
      </p:sp>
      <p:pic>
        <p:nvPicPr>
          <p:cNvPr id="111" name="" descr=""/>
          <p:cNvPicPr/>
          <p:nvPr/>
        </p:nvPicPr>
        <p:blipFill>
          <a:blip r:embed="rId1"/>
          <a:stretch/>
        </p:blipFill>
        <p:spPr>
          <a:xfrm>
            <a:off x="999000" y="2880000"/>
            <a:ext cx="10220760" cy="3285720"/>
          </a:xfrm>
          <a:prstGeom prst="rect">
            <a:avLst/>
          </a:prstGeom>
          <a:ln w="6480">
            <a:solidFill>
              <a:srgbClr val="3465a4"/>
            </a:solidFill>
            <a:round/>
          </a:ln>
          <a:effectLst>
            <a:outerShdw blurRad="0" dir="2700000" dist="35638" rotWithShape="0">
              <a:srgbClr val="808080"/>
            </a:outerShdw>
          </a:effectLst>
        </p:spPr>
      </p:pic>
      <p:sp>
        <p:nvSpPr>
          <p:cNvPr id="112" name="TextShape 2"/>
          <p:cNvSpPr/>
          <p:nvPr/>
        </p:nvSpPr>
        <p:spPr>
          <a:xfrm>
            <a:off x="1024200" y="1342440"/>
            <a:ext cx="10207800" cy="1379160"/>
          </a:xfrm>
          <a:prstGeom prst="rect">
            <a:avLst/>
          </a:prstGeom>
          <a:noFill/>
          <a:ln w="0">
            <a:noFill/>
          </a:ln>
        </p:spPr>
        <p:style>
          <a:lnRef idx="0"/>
          <a:fillRef idx="0"/>
          <a:effectRef idx="0"/>
          <a:fontRef idx="minor"/>
        </p:style>
        <p:txBody>
          <a:bodyPr lIns="45720" rIns="45720" tIns="45000" bIns="45000" anchor="t">
            <a:noAutofit/>
          </a:bodyPr>
          <a:p>
            <a:pPr>
              <a:lnSpc>
                <a:spcPct val="90000"/>
              </a:lnSpc>
              <a:spcBef>
                <a:spcPts val="1199"/>
              </a:spcBef>
              <a:spcAft>
                <a:spcPts val="201"/>
              </a:spcAft>
              <a:tabLst>
                <a:tab algn="l" pos="0"/>
              </a:tabLst>
            </a:pPr>
            <a:r>
              <a:rPr b="0" lang="it-IT" sz="2200" spc="-1" strike="noStrike">
                <a:solidFill>
                  <a:srgbClr val="2e2b21"/>
                </a:solidFill>
                <a:latin typeface="Tw Cen MT"/>
                <a:ea typeface="DejaVu Sans"/>
              </a:rPr>
              <a:t>Se si clicca su “Elenco prenotazioni” è possibile visualizzare nome alunno e dati di contatto del genitore. E’ possibile anche inviare una email al genitore, selezionando il quadratino accanto al nome e premendo il pulsante “Invia E-Mail”.</a:t>
            </a:r>
            <a:endParaRPr b="0" lang="it-IT" sz="2200" spc="-1" strike="noStrike">
              <a:latin typeface="Arial"/>
            </a:endParaRPr>
          </a:p>
          <a:p>
            <a:pPr>
              <a:lnSpc>
                <a:spcPct val="90000"/>
              </a:lnSpc>
              <a:spcBef>
                <a:spcPts val="1199"/>
              </a:spcBef>
              <a:spcAft>
                <a:spcPts val="201"/>
              </a:spcAft>
              <a:tabLst>
                <a:tab algn="l" pos="0"/>
              </a:tabLst>
            </a:pPr>
            <a:r>
              <a:rPr b="0" lang="it-IT" sz="2200" spc="-1" strike="noStrike">
                <a:solidFill>
                  <a:srgbClr val="2e2b21"/>
                </a:solidFill>
                <a:latin typeface="Tw Cen MT"/>
                <a:ea typeface="DejaVu Sans"/>
              </a:rPr>
              <a:t>Cliccando sulla i invece si possono leggere tutti i dati e cliccare sul link che porta alla riunione</a:t>
            </a:r>
            <a:endParaRPr b="0" lang="it-IT" sz="2200" spc="-1" strike="noStrike">
              <a:latin typeface="Arial"/>
            </a:endParaRPr>
          </a:p>
        </p:txBody>
      </p:sp>
      <p:sp>
        <p:nvSpPr>
          <p:cNvPr id="113" name="TextShape 4"/>
          <p:cNvSpPr/>
          <p:nvPr/>
        </p:nvSpPr>
        <p:spPr>
          <a:xfrm>
            <a:off x="540000" y="373680"/>
            <a:ext cx="4498920" cy="3452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it-IT" sz="1800" spc="-1" strike="noStrike">
                <a:solidFill>
                  <a:srgbClr val="ffffff"/>
                </a:solidFill>
                <a:highlight>
                  <a:srgbClr val="ff0000"/>
                </a:highlight>
                <a:latin typeface="Arial"/>
                <a:ea typeface="DejaVu Sans"/>
              </a:rPr>
              <a:t>VERSIONE PER LA DDI</a:t>
            </a:r>
            <a:endParaRPr b="0" lang="it-IT" sz="1800" spc="-1" strike="noStrike">
              <a:latin typeface="Arial"/>
            </a:endParaRPr>
          </a:p>
        </p:txBody>
      </p:sp>
      <p:sp>
        <p:nvSpPr>
          <p:cNvPr id="114" name=""/>
          <p:cNvSpPr/>
          <p:nvPr/>
        </p:nvSpPr>
        <p:spPr>
          <a:xfrm>
            <a:off x="1512000" y="5652000"/>
            <a:ext cx="2267640" cy="2898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it-IT" sz="1400" spc="-1" strike="noStrike">
                <a:latin typeface="Arial"/>
              </a:rPr>
              <a:t>Nome alunno/a</a:t>
            </a:r>
            <a:endParaRPr b="0" lang="it-IT" sz="1400" spc="-1" strike="noStrike">
              <a:latin typeface="Arial"/>
            </a:endParaRPr>
          </a:p>
        </p:txBody>
      </p:sp>
      <p:sp>
        <p:nvSpPr>
          <p:cNvPr id="115" name=""/>
          <p:cNvSpPr/>
          <p:nvPr/>
        </p:nvSpPr>
        <p:spPr>
          <a:xfrm>
            <a:off x="5220000" y="5616000"/>
            <a:ext cx="2267640" cy="2898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it-IT" sz="1400" spc="-1" strike="noStrike">
                <a:latin typeface="Arial"/>
              </a:rPr>
              <a:t>Nome genitore</a:t>
            </a:r>
            <a:endParaRPr b="0" lang="it-IT" sz="1400" spc="-1" strike="noStrike">
              <a:latin typeface="Arial"/>
            </a:endParaRPr>
          </a:p>
        </p:txBody>
      </p:sp>
      <p:sp>
        <p:nvSpPr>
          <p:cNvPr id="116" name=""/>
          <p:cNvSpPr/>
          <p:nvPr/>
        </p:nvSpPr>
        <p:spPr>
          <a:xfrm rot="19712400">
            <a:off x="5155200" y="2746080"/>
            <a:ext cx="245520" cy="2696400"/>
          </a:xfrm>
          <a:custGeom>
            <a:avLst/>
            <a:gdLst/>
            <a:ahLst/>
            <a:rect l="l" t="t" r="r" b="b"/>
            <a:pathLst>
              <a:path w="684" h="7494">
                <a:moveTo>
                  <a:pt x="165" y="1"/>
                </a:moveTo>
                <a:lnTo>
                  <a:pt x="171" y="5620"/>
                </a:lnTo>
                <a:lnTo>
                  <a:pt x="0" y="5620"/>
                </a:lnTo>
                <a:lnTo>
                  <a:pt x="344" y="7493"/>
                </a:lnTo>
                <a:lnTo>
                  <a:pt x="683" y="5619"/>
                </a:lnTo>
                <a:lnTo>
                  <a:pt x="513" y="5619"/>
                </a:lnTo>
                <a:lnTo>
                  <a:pt x="507" y="0"/>
                </a:lnTo>
                <a:lnTo>
                  <a:pt x="165" y="1"/>
                </a:lnTo>
              </a:path>
            </a:pathLst>
          </a:custGeom>
          <a:solidFill>
            <a:srgbClr val="729fcf"/>
          </a:solidFill>
          <a:ln w="0">
            <a:solidFill>
              <a:srgbClr val="3465a4"/>
            </a:solidFill>
          </a:ln>
        </p:spPr>
        <p:style>
          <a:lnRef idx="0"/>
          <a:fillRef idx="0"/>
          <a:effectRef idx="0"/>
          <a:fontRef idx="minor"/>
        </p:style>
      </p:sp>
      <p:sp>
        <p:nvSpPr>
          <p:cNvPr id="117" name=""/>
          <p:cNvSpPr/>
          <p:nvPr/>
        </p:nvSpPr>
        <p:spPr>
          <a:xfrm>
            <a:off x="4506480" y="6486480"/>
            <a:ext cx="7559640" cy="315720"/>
          </a:xfrm>
          <a:prstGeom prst="rect">
            <a:avLst/>
          </a:prstGeom>
          <a:solidFill>
            <a:srgbClr val="ffffff"/>
          </a:solidFill>
          <a:ln w="0">
            <a:noFill/>
          </a:ln>
          <a:effectLst>
            <a:outerShdw blurRad="0" dir="2700000" dist="17309" rotWithShape="0">
              <a:srgbClr val="808080"/>
            </a:outerShdw>
          </a:effectLst>
        </p:spPr>
        <p:style>
          <a:lnRef idx="0"/>
          <a:fillRef idx="0"/>
          <a:effectRef idx="0"/>
          <a:fontRef idx="minor"/>
        </p:style>
        <p:txBody>
          <a:bodyPr lIns="90000" rIns="90000" tIns="45000" bIns="45000" anchor="t">
            <a:noAutofit/>
          </a:bodyPr>
          <a:p>
            <a:pPr>
              <a:lnSpc>
                <a:spcPct val="100000"/>
              </a:lnSpc>
            </a:pPr>
            <a:r>
              <a:rPr b="0" lang="it-IT" sz="1600" spc="-1" strike="noStrike">
                <a:latin typeface="Arial"/>
              </a:rPr>
              <a:t>Guida Ricevimento Collettivo a.s. 2021/2022</a:t>
            </a:r>
            <a:endParaRPr b="0" lang="it-IT"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TextShape 1"/>
          <p:cNvSpPr/>
          <p:nvPr/>
        </p:nvSpPr>
        <p:spPr>
          <a:xfrm>
            <a:off x="1024200" y="585360"/>
            <a:ext cx="10207800" cy="721440"/>
          </a:xfrm>
          <a:prstGeom prst="rect">
            <a:avLst/>
          </a:prstGeom>
          <a:solidFill>
            <a:srgbClr val="9cbebd"/>
          </a:solidFill>
          <a:ln w="19080">
            <a:solidFill>
              <a:srgbClr val="ffffff"/>
            </a:solidFill>
            <a:round/>
          </a:ln>
        </p:spPr>
        <p:style>
          <a:lnRef idx="0"/>
          <a:fillRef idx="0"/>
          <a:effectRef idx="0"/>
          <a:fontRef idx="minor"/>
        </p:style>
        <p:txBody>
          <a:bodyPr lIns="90000" rIns="90000" tIns="45000" bIns="45000" anchor="ctr">
            <a:normAutofit/>
          </a:bodyPr>
          <a:p>
            <a:pPr>
              <a:lnSpc>
                <a:spcPct val="80000"/>
              </a:lnSpc>
            </a:pPr>
            <a:r>
              <a:rPr b="0" lang="it-IT" sz="2800" spc="89" strike="noStrike" cap="all">
                <a:solidFill>
                  <a:srgbClr val="ffffff"/>
                </a:solidFill>
                <a:latin typeface="Tw Cen MT"/>
                <a:ea typeface="DejaVu Sans"/>
              </a:rPr>
              <a:t>Ricevimento docenti</a:t>
            </a:r>
            <a:endParaRPr b="0" lang="it-IT" sz="2800" spc="-1" strike="noStrike">
              <a:latin typeface="Arial"/>
            </a:endParaRPr>
          </a:p>
        </p:txBody>
      </p:sp>
      <p:sp>
        <p:nvSpPr>
          <p:cNvPr id="119" name="TextShape 2"/>
          <p:cNvSpPr/>
          <p:nvPr/>
        </p:nvSpPr>
        <p:spPr>
          <a:xfrm>
            <a:off x="900000" y="1306800"/>
            <a:ext cx="10440000" cy="4813200"/>
          </a:xfrm>
          <a:prstGeom prst="rect">
            <a:avLst/>
          </a:prstGeom>
          <a:noFill/>
          <a:ln w="0">
            <a:noFill/>
          </a:ln>
        </p:spPr>
        <p:style>
          <a:lnRef idx="0"/>
          <a:fillRef idx="0"/>
          <a:effectRef idx="0"/>
          <a:fontRef idx="minor"/>
        </p:style>
        <p:txBody>
          <a:bodyPr lIns="45720" rIns="45720" tIns="45000" bIns="45000" anchor="t">
            <a:noAutofit/>
          </a:bodyPr>
          <a:p>
            <a:pPr>
              <a:lnSpc>
                <a:spcPct val="100000"/>
              </a:lnSpc>
              <a:spcBef>
                <a:spcPts val="1417"/>
              </a:spcBef>
            </a:pPr>
            <a:r>
              <a:rPr b="0" lang="en-US" sz="2000" spc="-1" strike="noStrike">
                <a:solidFill>
                  <a:srgbClr val="2e2b21"/>
                </a:solidFill>
                <a:latin typeface="Tw Cen MT"/>
                <a:ea typeface="DejaVu Sans"/>
              </a:rPr>
              <a:t>NOTE</a:t>
            </a:r>
            <a:endParaRPr b="0" lang="it-IT" sz="2000" spc="-1" strike="noStrike">
              <a:latin typeface="Arial"/>
            </a:endParaRPr>
          </a:p>
          <a:p>
            <a:pPr marL="432000" indent="-324000">
              <a:lnSpc>
                <a:spcPct val="100000"/>
              </a:lnSpc>
              <a:spcBef>
                <a:spcPts val="1417"/>
              </a:spcBef>
              <a:buClr>
                <a:srgbClr val="000000"/>
              </a:buClr>
              <a:buSzPct val="45000"/>
              <a:buFont typeface="Wingdings" charset="2"/>
              <a:buChar char=""/>
            </a:pPr>
            <a:r>
              <a:rPr b="0" lang="en-US" sz="2000" spc="-1" strike="noStrike">
                <a:solidFill>
                  <a:srgbClr val="2e2b21"/>
                </a:solidFill>
                <a:latin typeface="Tw Cen MT"/>
                <a:ea typeface="DejaVu Sans"/>
              </a:rPr>
              <a:t>I docenti che hanno classi sia nel biennio che nel triennio ripeteranno la procedura due volte, distribuendo il carico orario di 3 ore complessive in proporzione alle classi tra I due giorni (es. Docente con due classi biennio e due classi triennio riceverà lunedi e marted’ dalle 16 alle 17:30)</a:t>
            </a:r>
            <a:endParaRPr b="0" lang="it-IT" sz="2000" spc="-1" strike="noStrike">
              <a:latin typeface="Arial"/>
            </a:endParaRPr>
          </a:p>
          <a:p>
            <a:pPr marL="432000" indent="-324000">
              <a:lnSpc>
                <a:spcPct val="100000"/>
              </a:lnSpc>
              <a:spcBef>
                <a:spcPts val="1417"/>
              </a:spcBef>
              <a:buClr>
                <a:srgbClr val="000000"/>
              </a:buClr>
              <a:buSzPct val="45000"/>
              <a:buFont typeface="Wingdings" charset="2"/>
              <a:buChar char=""/>
            </a:pPr>
            <a:r>
              <a:rPr b="0" lang="en-US" sz="2000" spc="-1" strike="noStrike">
                <a:solidFill>
                  <a:srgbClr val="2e2b21"/>
                </a:solidFill>
                <a:latin typeface="Tw Cen MT"/>
                <a:ea typeface="DejaVu Sans"/>
              </a:rPr>
              <a:t>Il giorno del ricevimento aprire il link ed attendere il collegamento del genitore</a:t>
            </a:r>
            <a:endParaRPr b="0" lang="it-IT" sz="2000" spc="-1" strike="noStrike">
              <a:latin typeface="Arial"/>
            </a:endParaRPr>
          </a:p>
          <a:p>
            <a:pPr marL="432000" indent="-324000">
              <a:lnSpc>
                <a:spcPct val="100000"/>
              </a:lnSpc>
              <a:spcBef>
                <a:spcPts val="1417"/>
              </a:spcBef>
              <a:buClr>
                <a:srgbClr val="000000"/>
              </a:buClr>
              <a:buSzPct val="45000"/>
              <a:buFont typeface="Wingdings" charset="2"/>
              <a:buChar char=""/>
            </a:pPr>
            <a:r>
              <a:rPr b="0" lang="en-US" sz="2000" spc="-1" strike="noStrike">
                <a:solidFill>
                  <a:srgbClr val="2e2b21"/>
                </a:solidFill>
                <a:latin typeface="Tw Cen MT"/>
                <a:ea typeface="DejaVu Sans"/>
              </a:rPr>
              <a:t>Il genitore potrebbe accedere tramite un account gmail personale, previa accettazione del docente alla stanza virtuale.</a:t>
            </a:r>
            <a:endParaRPr b="0" lang="it-IT" sz="2000" spc="-1" strike="noStrike">
              <a:latin typeface="Arial"/>
            </a:endParaRPr>
          </a:p>
          <a:p>
            <a:pPr marL="432000" indent="-324000">
              <a:lnSpc>
                <a:spcPct val="100000"/>
              </a:lnSpc>
              <a:spcBef>
                <a:spcPts val="1417"/>
              </a:spcBef>
              <a:buClr>
                <a:srgbClr val="000000"/>
              </a:buClr>
              <a:buSzPct val="45000"/>
              <a:buFont typeface="Wingdings" charset="2"/>
              <a:buChar char=""/>
            </a:pPr>
            <a:r>
              <a:rPr b="0" lang="en-US" sz="2000" spc="-1" strike="noStrike">
                <a:solidFill>
                  <a:srgbClr val="2e2b21"/>
                </a:solidFill>
                <a:latin typeface="Tw Cen MT"/>
                <a:ea typeface="DejaVu Sans"/>
              </a:rPr>
              <a:t>Se si commette un errore è possibile modificare od eliminare le prenotazioni. Notare che sulla pagina delle prenotazioni avrete tante righe quanti sono gli “spazi” di 5 o 10 minuti che il sistema avrà generato. Per delimitare il risultato di ricerca, potete selezionare in alto le date “da” e “a” in modo da visualizzare solo quelle di vostro interesse.</a:t>
            </a:r>
            <a:endParaRPr b="0" lang="it-IT" sz="2000" spc="-1" strike="noStrike">
              <a:latin typeface="Arial"/>
            </a:endParaRPr>
          </a:p>
          <a:p>
            <a:pPr>
              <a:lnSpc>
                <a:spcPct val="100000"/>
              </a:lnSpc>
              <a:spcBef>
                <a:spcPts val="1417"/>
              </a:spcBef>
            </a:pPr>
            <a:endParaRPr b="0" lang="it-IT" sz="2000" spc="-1" strike="noStrike">
              <a:latin typeface="Arial"/>
            </a:endParaRPr>
          </a:p>
        </p:txBody>
      </p:sp>
      <p:sp>
        <p:nvSpPr>
          <p:cNvPr id="120" name="TextShape 3"/>
          <p:cNvSpPr/>
          <p:nvPr/>
        </p:nvSpPr>
        <p:spPr>
          <a:xfrm>
            <a:off x="540000" y="373680"/>
            <a:ext cx="4498920" cy="3452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it-IT" sz="1800" spc="-1" strike="noStrike">
                <a:solidFill>
                  <a:srgbClr val="ffffff"/>
                </a:solidFill>
                <a:highlight>
                  <a:srgbClr val="ff0000"/>
                </a:highlight>
                <a:latin typeface="Arial"/>
                <a:ea typeface="DejaVu Sans"/>
              </a:rPr>
              <a:t>VERSIONE PER LA DDI</a:t>
            </a:r>
            <a:endParaRPr b="0" lang="it-IT" sz="1800" spc="-1" strike="noStrike">
              <a:latin typeface="Arial"/>
            </a:endParaRPr>
          </a:p>
        </p:txBody>
      </p:sp>
      <p:sp>
        <p:nvSpPr>
          <p:cNvPr id="121" name=""/>
          <p:cNvSpPr/>
          <p:nvPr/>
        </p:nvSpPr>
        <p:spPr>
          <a:xfrm>
            <a:off x="4506480" y="6486480"/>
            <a:ext cx="7559640" cy="315720"/>
          </a:xfrm>
          <a:prstGeom prst="rect">
            <a:avLst/>
          </a:prstGeom>
          <a:solidFill>
            <a:srgbClr val="ffffff"/>
          </a:solidFill>
          <a:ln w="0">
            <a:noFill/>
          </a:ln>
          <a:effectLst>
            <a:outerShdw blurRad="0" dir="2700000" dist="17309" rotWithShape="0">
              <a:srgbClr val="808080"/>
            </a:outerShdw>
          </a:effectLst>
        </p:spPr>
        <p:style>
          <a:lnRef idx="0"/>
          <a:fillRef idx="0"/>
          <a:effectRef idx="0"/>
          <a:fontRef idx="minor"/>
        </p:style>
        <p:txBody>
          <a:bodyPr lIns="90000" rIns="90000" tIns="45000" bIns="45000" anchor="t">
            <a:noAutofit/>
          </a:bodyPr>
          <a:p>
            <a:pPr>
              <a:lnSpc>
                <a:spcPct val="100000"/>
              </a:lnSpc>
            </a:pPr>
            <a:r>
              <a:rPr b="0" lang="it-IT" sz="1600" spc="-1" strike="noStrike">
                <a:latin typeface="Arial"/>
              </a:rPr>
              <a:t>Guida Ricevimento Collettivo a.s. 2021/2022</a:t>
            </a:r>
            <a:endParaRPr b="0" lang="it-IT" sz="16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Integral</Template>
  <TotalTime>2528</TotalTime>
  <Application>LibreOffice/7.2.1.2$Windows_X86_64 LibreOffice_project/87b77fad49947c1441b67c559c339af8f3517e22</Application>
  <AppVersion>15.0000</AppVersion>
  <Words>189</Words>
  <Paragraphs>14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2018-12-10T16:37:33Z</dcterms:created>
  <dc:creator>enrico Megna</dc:creator>
  <dc:description/>
  <dc:language>it-IT</dc:language>
  <cp:lastModifiedBy/>
  <dcterms:modified xsi:type="dcterms:W3CDTF">2021-12-15T21:33:59Z</dcterms:modified>
  <cp:revision>33</cp:revision>
  <dc:subject/>
  <dc:title>Portale argo – menu’ didattica/tabelle</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ddenSlides">
    <vt:i4>0</vt:i4>
  </property>
  <property fmtid="{D5CDD505-2E9C-101B-9397-08002B2CF9AE}" pid="3" name="HyperlinksChanged">
    <vt:bool>0</vt:bool>
  </property>
  <property fmtid="{D5CDD505-2E9C-101B-9397-08002B2CF9AE}" pid="4" name="LinksUpToDate">
    <vt:bool>0</vt:bool>
  </property>
  <property fmtid="{D5CDD505-2E9C-101B-9397-08002B2CF9AE}" pid="5" name="MMClips">
    <vt:i4>0</vt:i4>
  </property>
  <property fmtid="{D5CDD505-2E9C-101B-9397-08002B2CF9AE}" pid="6" name="Notes">
    <vt:i4>0</vt:i4>
  </property>
  <property fmtid="{D5CDD505-2E9C-101B-9397-08002B2CF9AE}" pid="7" name="PresentationFormat">
    <vt:lpwstr>Widescreen</vt:lpwstr>
  </property>
  <property fmtid="{D5CDD505-2E9C-101B-9397-08002B2CF9AE}" pid="8" name="ScaleCrop">
    <vt:bool>0</vt:bool>
  </property>
  <property fmtid="{D5CDD505-2E9C-101B-9397-08002B2CF9AE}" pid="9" name="ShareDoc">
    <vt:bool>0</vt:bool>
  </property>
  <property fmtid="{D5CDD505-2E9C-101B-9397-08002B2CF9AE}" pid="10" name="Slides">
    <vt:i4>5</vt:i4>
  </property>
</Properties>
</file>