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8" r:id="rId3"/>
    <p:sldId id="266" r:id="rId4"/>
    <p:sldId id="264" r:id="rId5"/>
    <p:sldId id="269" r:id="rId6"/>
    <p:sldId id="263" r:id="rId7"/>
    <p:sldId id="270" r:id="rId8"/>
    <p:sldId id="271" r:id="rId9"/>
    <p:sldId id="262" r:id="rId10"/>
    <p:sldId id="267" r:id="rId11"/>
    <p:sldId id="273" r:id="rId12"/>
    <p:sldId id="272" r:id="rId13"/>
    <p:sldId id="274" r:id="rId14"/>
    <p:sldId id="256" r:id="rId15"/>
    <p:sldId id="276" r:id="rId16"/>
    <p:sldId id="278" r:id="rId17"/>
    <p:sldId id="280" r:id="rId18"/>
    <p:sldId id="282" r:id="rId19"/>
    <p:sldId id="284" r:id="rId20"/>
    <p:sldId id="286" r:id="rId21"/>
    <p:sldId id="287" r:id="rId22"/>
    <p:sldId id="288" r:id="rId23"/>
    <p:sldId id="289" r:id="rId24"/>
    <p:sldId id="290" r:id="rId25"/>
    <p:sldId id="258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9FE22-09EB-4574-ABDA-B9BB908ADE0C}" type="datetimeFigureOut">
              <a:rPr lang="it-IT" smtClean="0"/>
              <a:t>11/12/2017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01A1-1AA5-48AF-A14F-670177A59C9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4E8B09-CD67-4CF7-9AD5-2CD22A3E941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0A9A25-3BC4-4A4B-B5BE-7818E5CCB1A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EE0C8A-D052-4D26-9F64-25DAA9B7AC2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EE0C8A-D052-4D26-9F64-25DAA9B7AC2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ormanno.com/attualita/allexpo-la-storia-dei-15-che-rilanciano-la-birra-a-messin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icilia" TargetMode="External"/><Relationship Id="rId2" Type="http://schemas.openxmlformats.org/officeDocument/2006/relationships/hyperlink" Target="https://it.wikipedia.org/wiki/Birr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1"/>
          <p:cNvPicPr>
            <a:picLocks noChangeAspect="1" noChangeArrowheads="1"/>
          </p:cNvPicPr>
          <p:nvPr/>
        </p:nvPicPr>
        <p:blipFill>
          <a:blip r:embed="rId2" cstate="print"/>
          <a:srcRect l="35451" t="37396" r="37805" b="38226"/>
          <a:stretch>
            <a:fillRect/>
          </a:stretch>
        </p:blipFill>
        <p:spPr bwMode="auto">
          <a:xfrm>
            <a:off x="1619671" y="188639"/>
            <a:ext cx="5496613" cy="280831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7584" y="3375651"/>
            <a:ext cx="7704856" cy="2893100"/>
          </a:xfrm>
          <a:prstGeom prst="rect">
            <a:avLst/>
          </a:prstGeom>
          <a:noFill/>
          <a:ln w="9525" cap="rnd" cmpd="dbl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8900000">
              <a:srgbClr val="00B050">
                <a:alpha val="50000"/>
              </a:srgb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a.s.</a:t>
            </a:r>
            <a:r>
              <a:rPr lang="it-IT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2017/2018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Visita aziendale  </a:t>
            </a:r>
            <a:r>
              <a:rPr lang="it-IT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10/11/2017</a:t>
            </a:r>
            <a:endParaRPr lang="it-IT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 1^C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2^C IPCT 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Indirizzo Servizi Commerciali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prof.ssa Maria Di 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Noto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prof.ssa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Lorenza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Giarratana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UDA  -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Impresando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 apprende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Stabilimento produttivo</a:t>
            </a:r>
            <a:endParaRPr lang="it-IT" dirty="0"/>
          </a:p>
        </p:txBody>
      </p:sp>
      <p:pic>
        <p:nvPicPr>
          <p:cNvPr id="3074" name="Picture 2" descr="C:\Users\Utente\Desktop\Visite aziendali\Birrificio Messina _ 10 novembre 2017\DSC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2" y="3639195"/>
            <a:ext cx="2488978" cy="3218805"/>
          </a:xfrm>
          <a:prstGeom prst="rect">
            <a:avLst/>
          </a:prstGeom>
          <a:noFill/>
        </p:spPr>
      </p:pic>
      <p:pic>
        <p:nvPicPr>
          <p:cNvPr id="3075" name="Picture 3" descr="C:\Users\Utente\Desktop\Visite aziendali\Birrificio Messina _ 10 novembre 2017\DSC_0007-500x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128120" cy="1792771"/>
          </a:xfrm>
          <a:prstGeom prst="rect">
            <a:avLst/>
          </a:prstGeom>
          <a:noFill/>
        </p:spPr>
      </p:pic>
      <p:pic>
        <p:nvPicPr>
          <p:cNvPr id="3076" name="Picture 4" descr="C:\Users\Utente\Desktop\Visite aziendali\Birrificio Messina _ 10 novembre 2017\DSC_0008-500x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3048000" cy="187220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619672" y="386104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Stabilimento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di ultima generazione, una catena di montaggio che parte dalla produzione all’imbottigliamento, passando per l’etichettatura, il confezionamento e lo stoccaggio di ogni singolo marchio.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 smtClean="0"/>
              <a:t>Logistica aziendale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39552" y="112474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“La logistica è la funzione aziendale che si pone lo scopo di </a:t>
            </a:r>
            <a:r>
              <a:rPr lang="it-IT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programmare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organizzare 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controllare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tutte le attività di movimentazione e di immagazzinaggio – con il correlato flusso di informazioni – che facilitano lo scorrimento della produzione dal punto di acquisto delle materie prime a quello del consumatore finale.”</a:t>
            </a:r>
          </a:p>
        </p:txBody>
      </p:sp>
      <p:sp>
        <p:nvSpPr>
          <p:cNvPr id="4" name="Rettangolo 3"/>
          <p:cNvSpPr/>
          <p:nvPr/>
        </p:nvSpPr>
        <p:spPr>
          <a:xfrm>
            <a:off x="395536" y="242088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magazzino</a:t>
            </a:r>
            <a:r>
              <a:rPr lang="it-IT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è un impianto logistico costituito da locali, attrezzature, personale in grado di ricevere i diverse materiali (materie prime, componenti, semilavorati) e prodotti finiti, custodirli, conservarli e renderli disponibili per la produzione e la consegna. </a:t>
            </a:r>
            <a:endParaRPr lang="it-IT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3645024"/>
            <a:ext cx="853440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Servizio logistico al cliente: </a:t>
            </a:r>
            <a:r>
              <a:rPr lang="it-IT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concetto di disponibilità del prodotto.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 servizio logistico si può scomporre in</a:t>
            </a:r>
            <a:r>
              <a:rPr lang="it-IT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Clr>
                <a:srgbClr val="B292CA"/>
              </a:buClr>
              <a:buFont typeface="Verdana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disponibilità </a:t>
            </a:r>
            <a:r>
              <a:rPr lang="it-IT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 prodotto;</a:t>
            </a:r>
          </a:p>
          <a:p>
            <a:pPr algn="just">
              <a:buClr>
                <a:srgbClr val="B292CA"/>
              </a:buClr>
              <a:buFont typeface="Verdana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tempestività </a:t>
            </a:r>
            <a:r>
              <a:rPr lang="it-IT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della consegna;</a:t>
            </a:r>
          </a:p>
          <a:p>
            <a:pPr algn="just">
              <a:buClr>
                <a:srgbClr val="B292CA"/>
              </a:buClr>
              <a:buFont typeface="Verdana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affidabilità </a:t>
            </a:r>
            <a:r>
              <a:rPr lang="it-IT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della consegna;</a:t>
            </a:r>
          </a:p>
          <a:p>
            <a:pPr algn="just">
              <a:buClr>
                <a:srgbClr val="B292CA"/>
              </a:buClr>
              <a:buFont typeface="Verdana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flessibilità </a:t>
            </a:r>
            <a:r>
              <a:rPr lang="it-IT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della consegna.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Tahoma" pitchFamily="34" charset="0"/>
              </a:rPr>
              <a:t>I TRE FLUSSI FONDAMENTALI </a:t>
            </a:r>
            <a:br>
              <a:rPr lang="it-IT" dirty="0" smtClean="0">
                <a:solidFill>
                  <a:schemeClr val="tx2"/>
                </a:solidFill>
                <a:latin typeface="Tahoma" pitchFamily="34" charset="0"/>
              </a:rPr>
            </a:br>
            <a:r>
              <a:rPr lang="it-IT" dirty="0" smtClean="0">
                <a:solidFill>
                  <a:schemeClr val="tx2"/>
                </a:solidFill>
                <a:latin typeface="Tahoma" pitchFamily="34" charset="0"/>
              </a:rPr>
              <a:t>DELLE MERCI</a:t>
            </a:r>
            <a:br>
              <a:rPr lang="it-IT" dirty="0" smtClean="0">
                <a:solidFill>
                  <a:schemeClr val="tx2"/>
                </a:solidFill>
                <a:latin typeface="Tahoma" pitchFamily="34" charset="0"/>
              </a:rPr>
            </a:br>
            <a:endParaRPr lang="it-IT" dirty="0"/>
          </a:p>
        </p:txBody>
      </p:sp>
      <p:pic>
        <p:nvPicPr>
          <p:cNvPr id="3" name="Picture 2" descr="senza titolo 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080" cy="427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5715000"/>
            <a:ext cx="79930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it-IT" sz="1600" dirty="0">
                <a:solidFill>
                  <a:srgbClr val="002060"/>
                </a:solidFill>
                <a:latin typeface="Tahoma" pitchFamily="34" charset="0"/>
              </a:rPr>
              <a:t>La movimentazione delle merci innesca flussi fisici (1), documentali (2), informativi (3): </a:t>
            </a:r>
          </a:p>
          <a:p>
            <a:pPr eaLnBrk="1" hangingPunct="1"/>
            <a:r>
              <a:rPr lang="it-IT" sz="1600" dirty="0">
                <a:solidFill>
                  <a:srgbClr val="002060"/>
                </a:solidFill>
                <a:latin typeface="Tahoma" pitchFamily="34" charset="0"/>
              </a:rPr>
              <a:t>ognuno con percorsi, tempi e mezzi di trasporto diversi. Il risultato, per costi, tempi ed </a:t>
            </a:r>
          </a:p>
          <a:p>
            <a:pPr eaLnBrk="1" hangingPunct="1"/>
            <a:r>
              <a:rPr lang="it-IT" sz="1600" dirty="0">
                <a:solidFill>
                  <a:srgbClr val="002060"/>
                </a:solidFill>
                <a:latin typeface="Tahoma" pitchFamily="34" charset="0"/>
              </a:rPr>
              <a:t>efficienza, deriva dalla capacità di integrazione e sincronizzazione di tali flussi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143000" y="609600"/>
            <a:ext cx="7616825" cy="5864225"/>
            <a:chOff x="720" y="384"/>
            <a:chExt cx="4798" cy="3694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1382" y="938"/>
              <a:ext cx="3226" cy="314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713" y="384"/>
              <a:ext cx="2646" cy="460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Miglioramento continuativo del Sistema di Gestione per la qualità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292" y="1123"/>
              <a:ext cx="1405" cy="460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400" b="1" dirty="0">
                  <a:solidFill>
                    <a:srgbClr val="464653"/>
                  </a:solidFill>
                  <a:latin typeface="Verdana" pitchFamily="32" charset="0"/>
                </a:rPr>
                <a:t>Responsabilità del vertice dell’organizzazione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630" y="2140"/>
              <a:ext cx="825" cy="367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464653"/>
                  </a:solidFill>
                  <a:latin typeface="Verdana" pitchFamily="32" charset="0"/>
                </a:rPr>
                <a:t>Gestione delle risorse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7" y="2140"/>
              <a:ext cx="825" cy="367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it-IT" sz="1000" b="1">
                <a:solidFill>
                  <a:srgbClr val="464653"/>
                </a:solidFill>
                <a:latin typeface="Verdana" pitchFamily="32" charset="0"/>
              </a:endParaRP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000" b="1">
                  <a:solidFill>
                    <a:srgbClr val="464653"/>
                  </a:solidFill>
                  <a:latin typeface="Verdana" pitchFamily="32" charset="0"/>
                </a:rPr>
                <a:t>Miglioramento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286" y="3292"/>
              <a:ext cx="1570" cy="586"/>
            </a:xfrm>
            <a:prstGeom prst="chevron">
              <a:avLst>
                <a:gd name="adj" fmla="val 58123"/>
              </a:avLst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it-IT" sz="9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464653"/>
                  </a:solidFill>
                  <a:latin typeface="Verdana" pitchFamily="32" charset="0"/>
                </a:rPr>
                <a:t>          Realizzazione di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464653"/>
                  </a:solidFill>
                  <a:latin typeface="Verdana" pitchFamily="32" charset="0"/>
                </a:rPr>
                <a:t>           prodotti / servizi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16" y="3584"/>
              <a:ext cx="1322" cy="0"/>
            </a:xfrm>
            <a:prstGeom prst="line">
              <a:avLst/>
            </a:prstGeom>
            <a:noFill/>
            <a:ln w="19080">
              <a:solidFill>
                <a:srgbClr val="46465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547" y="3391"/>
              <a:ext cx="660" cy="376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464653"/>
                  </a:solidFill>
                  <a:latin typeface="Verdana" pitchFamily="32" charset="0"/>
                </a:rPr>
                <a:t>Elementi in ingresso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859" y="3584"/>
              <a:ext cx="1405" cy="0"/>
            </a:xfrm>
            <a:prstGeom prst="line">
              <a:avLst/>
            </a:prstGeom>
            <a:noFill/>
            <a:ln w="19080">
              <a:solidFill>
                <a:srgbClr val="46465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865" y="3399"/>
              <a:ext cx="660" cy="376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464653"/>
                  </a:solidFill>
                  <a:latin typeface="Verdana" pitchFamily="32" charset="0"/>
                </a:rPr>
                <a:t>Elementi in uscita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966" y="1400"/>
              <a:ext cx="1326" cy="6"/>
            </a:xfrm>
            <a:prstGeom prst="line">
              <a:avLst/>
            </a:prstGeom>
            <a:noFill/>
            <a:ln w="19080" cap="rnd">
              <a:solidFill>
                <a:srgbClr val="464653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444" y="2333"/>
              <a:ext cx="577" cy="0"/>
            </a:xfrm>
            <a:prstGeom prst="line">
              <a:avLst/>
            </a:prstGeom>
            <a:noFill/>
            <a:ln w="19080" cap="rnd">
              <a:solidFill>
                <a:srgbClr val="464653"/>
              </a:solidFill>
              <a:prstDash val="sysDot"/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 rot="2400000">
              <a:off x="1880" y="1123"/>
              <a:ext cx="163" cy="948"/>
            </a:xfrm>
            <a:prstGeom prst="curvedRightArrow">
              <a:avLst>
                <a:gd name="adj1" fmla="val 116319"/>
                <a:gd name="adj2" fmla="val 232638"/>
                <a:gd name="adj3" fmla="val 33333"/>
              </a:avLst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rot="20220000">
              <a:off x="1877" y="2511"/>
              <a:ext cx="163" cy="948"/>
            </a:xfrm>
            <a:prstGeom prst="curvedRightArrow">
              <a:avLst>
                <a:gd name="adj1" fmla="val 116319"/>
                <a:gd name="adj2" fmla="val 232638"/>
                <a:gd name="adj3" fmla="val 33333"/>
              </a:avLst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rot="18180000">
              <a:off x="3470" y="2861"/>
              <a:ext cx="982" cy="135"/>
            </a:xfrm>
            <a:prstGeom prst="curvedUpArrow">
              <a:avLst>
                <a:gd name="adj1" fmla="val 145481"/>
                <a:gd name="adj2" fmla="val 290963"/>
                <a:gd name="adj3" fmla="val 33333"/>
              </a:avLst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 rot="14400000">
              <a:off x="3557" y="1610"/>
              <a:ext cx="948" cy="163"/>
            </a:xfrm>
            <a:prstGeom prst="curvedUpArrow">
              <a:avLst>
                <a:gd name="adj1" fmla="val 116319"/>
                <a:gd name="adj2" fmla="val 232638"/>
                <a:gd name="adj3" fmla="val 33333"/>
              </a:avLst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 rot="16020000">
              <a:off x="3701" y="1072"/>
              <a:ext cx="1747" cy="413"/>
            </a:xfrm>
            <a:prstGeom prst="curvedUpArrow">
              <a:avLst>
                <a:gd name="adj1" fmla="val 84600"/>
                <a:gd name="adj2" fmla="val 169201"/>
                <a:gd name="adj3" fmla="val 33333"/>
              </a:avLst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20" y="1224"/>
              <a:ext cx="246" cy="258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it-IT" sz="1200" u="sng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C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L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I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E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E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968" y="2055"/>
              <a:ext cx="246" cy="1661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464653"/>
                  </a:solidFill>
                  <a:latin typeface="Verdana" pitchFamily="32" charset="0"/>
                </a:rPr>
                <a:t>R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464653"/>
                  </a:solidFill>
                  <a:latin typeface="Verdana" pitchFamily="32" charset="0"/>
                </a:rPr>
                <a:t>E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464653"/>
                  </a:solidFill>
                  <a:latin typeface="Verdana" pitchFamily="32" charset="0"/>
                </a:rPr>
                <a:t>Q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464653"/>
                  </a:solidFill>
                  <a:latin typeface="Verdana" pitchFamily="32" charset="0"/>
                </a:rPr>
                <a:t>U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464653"/>
                  </a:solidFill>
                  <a:latin typeface="Verdana" pitchFamily="32" charset="0"/>
                </a:rPr>
                <a:t>I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464653"/>
                  </a:solidFill>
                  <a:latin typeface="Verdana" pitchFamily="32" charset="0"/>
                </a:rPr>
                <a:t>S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464653"/>
                  </a:solidFill>
                  <a:latin typeface="Verdana" pitchFamily="32" charset="0"/>
                </a:rPr>
                <a:t>I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464653"/>
                  </a:solidFill>
                  <a:latin typeface="Verdana" pitchFamily="32" charset="0"/>
                </a:rPr>
                <a:t>T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464653"/>
                  </a:solidFill>
                  <a:latin typeface="Verdana" pitchFamily="32" charset="0"/>
                </a:rPr>
                <a:t>I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5272" y="1224"/>
              <a:ext cx="246" cy="258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it-IT" sz="16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C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L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I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E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>
                  <a:solidFill>
                    <a:srgbClr val="464653"/>
                  </a:solidFill>
                  <a:latin typeface="Verdana" pitchFamily="32" charset="0"/>
                </a:rPr>
                <a:t>E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023" y="1408"/>
              <a:ext cx="246" cy="2031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/>
                </a:gs>
              </a:gsLst>
              <a:lin ang="2700000" scaled="1"/>
            </a:gradFill>
            <a:ln w="9360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S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O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D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D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I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S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F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A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Z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I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O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N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464653"/>
                  </a:solidFill>
                  <a:latin typeface="Verdana" pitchFamily="32" charset="0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linee di produzione</a:t>
            </a:r>
            <a:endParaRPr lang="it-IT" dirty="0"/>
          </a:p>
        </p:txBody>
      </p:sp>
      <p:sp>
        <p:nvSpPr>
          <p:cNvPr id="1026" name="AutoShape 2" descr="Risultati immagini per immagini birrificio mess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25185" t="30515" r="26666" b="20267"/>
          <a:stretch>
            <a:fillRect/>
          </a:stretch>
        </p:blipFill>
        <p:spPr bwMode="auto">
          <a:xfrm>
            <a:off x="1475656" y="1700808"/>
            <a:ext cx="62646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403648" y="558924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Adesso il Birrificio Messina </a:t>
            </a:r>
            <a:r>
              <a:rPr lang="it-IT" dirty="0" smtClean="0"/>
              <a:t>punterà </a:t>
            </a:r>
            <a:r>
              <a:rPr lang="it-IT" dirty="0" smtClean="0"/>
              <a:t>su tre produzioni</a:t>
            </a:r>
            <a:r>
              <a:rPr lang="it-IT" b="1" dirty="0" smtClean="0"/>
              <a:t>: </a:t>
            </a:r>
            <a:endParaRPr lang="it-IT" b="1" dirty="0" smtClean="0"/>
          </a:p>
          <a:p>
            <a:pPr algn="ctr"/>
            <a:r>
              <a:rPr lang="it-IT" b="1" dirty="0" smtClean="0"/>
              <a:t>la </a:t>
            </a:r>
            <a:r>
              <a:rPr lang="it-IT" b="1" dirty="0" smtClean="0"/>
              <a:t>birra dello Stretto, la </a:t>
            </a:r>
            <a:r>
              <a:rPr lang="it-IT" b="1" dirty="0" err="1" smtClean="0"/>
              <a:t>Doc</a:t>
            </a:r>
            <a:r>
              <a:rPr lang="it-IT" b="1" dirty="0" smtClean="0"/>
              <a:t> 15 e la cruda </a:t>
            </a:r>
            <a:r>
              <a:rPr lang="it-IT" b="1" dirty="0" err="1" smtClean="0"/>
              <a:t>Doc</a:t>
            </a:r>
            <a:r>
              <a:rPr lang="it-IT" b="1" dirty="0" smtClean="0"/>
              <a:t> 15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484438" y="836613"/>
            <a:ext cx="1944687" cy="7921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773363" y="10525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17196F"/>
                </a:solidFill>
                <a:latin typeface="Verdana" pitchFamily="34" charset="0"/>
              </a:rPr>
              <a:t>Malto 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5003800" y="836613"/>
            <a:ext cx="1944688" cy="7921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292725" y="10525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17196F"/>
                </a:solidFill>
                <a:latin typeface="Verdana" pitchFamily="34" charset="0"/>
              </a:rPr>
              <a:t>Acqua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708400" y="2349500"/>
            <a:ext cx="504825" cy="5762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5003800" y="1700213"/>
            <a:ext cx="647700" cy="11525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3348038" y="2997200"/>
            <a:ext cx="2447925" cy="1223963"/>
          </a:xfrm>
          <a:prstGeom prst="ellipse">
            <a:avLst/>
          </a:prstGeom>
          <a:solidFill>
            <a:srgbClr val="0073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563938" y="3068638"/>
            <a:ext cx="20161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FFFF66"/>
                </a:solidFill>
                <a:latin typeface="Verdana" pitchFamily="34" charset="0"/>
              </a:rPr>
              <a:t>Miscelazione e Ammostamento a Temperature controllate</a:t>
            </a:r>
          </a:p>
        </p:txBody>
      </p:sp>
      <p:pic>
        <p:nvPicPr>
          <p:cNvPr id="11282" name="Picture 18" descr="malt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16113"/>
            <a:ext cx="1655762" cy="1655762"/>
          </a:xfrm>
          <a:noFill/>
        </p:spPr>
      </p:pic>
      <p:pic>
        <p:nvPicPr>
          <p:cNvPr id="7181" name="Picture 22" descr="p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50815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9" name="Line 25"/>
          <p:cNvSpPr>
            <a:spLocks noChangeShapeType="1"/>
          </p:cNvSpPr>
          <p:nvPr/>
        </p:nvSpPr>
        <p:spPr bwMode="auto">
          <a:xfrm flipH="1">
            <a:off x="2124075" y="1844675"/>
            <a:ext cx="503238" cy="3603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11290" name="Picture 26" descr="masshing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5963" y="4149725"/>
            <a:ext cx="3090862" cy="2060575"/>
          </a:xfrm>
          <a:noFill/>
        </p:spPr>
      </p:pic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148263" y="4221163"/>
            <a:ext cx="431800" cy="1444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3348038" y="5086350"/>
            <a:ext cx="2447925" cy="1223963"/>
          </a:xfrm>
          <a:prstGeom prst="ellipse">
            <a:avLst/>
          </a:prstGeom>
          <a:solidFill>
            <a:srgbClr val="0073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563938" y="5157788"/>
            <a:ext cx="20161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FFFF66"/>
                </a:solidFill>
                <a:latin typeface="Verdana" pitchFamily="34" charset="0"/>
              </a:rPr>
              <a:t>Filtrazione (separazione delle trebbie dal mosto)</a:t>
            </a: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4572000" y="4365625"/>
            <a:ext cx="0" cy="6477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2916238" y="1989138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solidFill>
                  <a:srgbClr val="FFFF66"/>
                </a:solidFill>
                <a:latin typeface="Verdana" pitchFamily="34" charset="0"/>
              </a:rPr>
              <a:t>Macinazione</a:t>
            </a: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3492500" y="1700213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 flipV="1">
            <a:off x="2627313" y="5589588"/>
            <a:ext cx="576262" cy="1444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11302" name="Picture 38" descr="sparging1p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797425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41" descr="spargin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627438"/>
            <a:ext cx="10604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/>
      <p:bldP spid="11276" grpId="0" animBg="1"/>
      <p:bldP spid="11277" grpId="0"/>
      <p:bldP spid="11278" grpId="0" animBg="1"/>
      <p:bldP spid="11279" grpId="0" animBg="1"/>
      <p:bldP spid="11280" grpId="0" animBg="1"/>
      <p:bldP spid="11281" grpId="0"/>
      <p:bldP spid="11289" grpId="0" animBg="1"/>
      <p:bldP spid="11289" grpId="1" animBg="1"/>
      <p:bldP spid="11294" grpId="0" animBg="1"/>
      <p:bldP spid="11294" grpId="1" animBg="1"/>
      <p:bldP spid="11296" grpId="0" animBg="1"/>
      <p:bldP spid="11297" grpId="0"/>
      <p:bldP spid="11298" grpId="0" animBg="1"/>
      <p:bldP spid="11299" grpId="0"/>
      <p:bldP spid="11300" grpId="0" animBg="1"/>
      <p:bldP spid="113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6" descr="p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50815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995738" y="620713"/>
            <a:ext cx="2447925" cy="1223962"/>
          </a:xfrm>
          <a:prstGeom prst="ellipse">
            <a:avLst/>
          </a:prstGeom>
          <a:solidFill>
            <a:srgbClr val="0073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211638" y="908050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FFFF66"/>
                </a:solidFill>
                <a:latin typeface="Verdana" pitchFamily="34" charset="0"/>
              </a:rPr>
              <a:t>Recupero del liquore filtrato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995738" y="2276475"/>
            <a:ext cx="2447925" cy="1223963"/>
          </a:xfrm>
          <a:prstGeom prst="ellipse">
            <a:avLst/>
          </a:prstGeom>
          <a:solidFill>
            <a:srgbClr val="0073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211638" y="2276475"/>
            <a:ext cx="20161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FFFF66"/>
                </a:solidFill>
                <a:latin typeface="Verdana" pitchFamily="34" charset="0"/>
              </a:rPr>
              <a:t>Bollitura (chiarificazione mosto e amaricatura) 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5219700" y="1916113"/>
            <a:ext cx="0" cy="3603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7132638" y="1268413"/>
            <a:ext cx="1944687" cy="7921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421563" y="14843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17196F"/>
                </a:solidFill>
                <a:latin typeface="Verdana" pitchFamily="34" charset="0"/>
              </a:rPr>
              <a:t>Luppolo</a:t>
            </a:r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 flipH="1">
            <a:off x="6557963" y="2060575"/>
            <a:ext cx="863600" cy="6477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8205" name="Picture 16" descr="hops-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100" y="2781300"/>
            <a:ext cx="18669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213725" y="2205038"/>
            <a:ext cx="0" cy="6477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07" name="Oval 18"/>
          <p:cNvSpPr>
            <a:spLocks noChangeArrowheads="1"/>
          </p:cNvSpPr>
          <p:nvPr/>
        </p:nvSpPr>
        <p:spPr bwMode="auto">
          <a:xfrm>
            <a:off x="3997325" y="4003675"/>
            <a:ext cx="2447925" cy="1223963"/>
          </a:xfrm>
          <a:prstGeom prst="ellipse">
            <a:avLst/>
          </a:prstGeom>
          <a:solidFill>
            <a:srgbClr val="0073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8" name="Text Box 19"/>
          <p:cNvSpPr txBox="1">
            <a:spLocks noChangeArrowheads="1"/>
          </p:cNvSpPr>
          <p:nvPr/>
        </p:nvSpPr>
        <p:spPr bwMode="auto">
          <a:xfrm>
            <a:off x="3995738" y="4076700"/>
            <a:ext cx="24495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FFFF66"/>
                </a:solidFill>
                <a:latin typeface="Verdana" pitchFamily="34" charset="0"/>
              </a:rPr>
              <a:t>Separazione del precipitato proteico e raffreddamento del mosto </a:t>
            </a:r>
          </a:p>
        </p:txBody>
      </p:sp>
      <p:sp>
        <p:nvSpPr>
          <p:cNvPr id="8209" name="Line 20"/>
          <p:cNvSpPr>
            <a:spLocks noChangeShapeType="1"/>
          </p:cNvSpPr>
          <p:nvPr/>
        </p:nvSpPr>
        <p:spPr bwMode="auto">
          <a:xfrm>
            <a:off x="5219700" y="3573463"/>
            <a:ext cx="0" cy="3603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8210" name="Picture 21" descr="ket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857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Line 22"/>
          <p:cNvSpPr>
            <a:spLocks noChangeShapeType="1"/>
          </p:cNvSpPr>
          <p:nvPr/>
        </p:nvSpPr>
        <p:spPr bwMode="auto">
          <a:xfrm flipH="1">
            <a:off x="3132138" y="2924175"/>
            <a:ext cx="7905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12" name="Oval 23"/>
          <p:cNvSpPr>
            <a:spLocks noChangeArrowheads="1"/>
          </p:cNvSpPr>
          <p:nvPr/>
        </p:nvSpPr>
        <p:spPr bwMode="auto">
          <a:xfrm>
            <a:off x="4067175" y="5634038"/>
            <a:ext cx="2447925" cy="1223962"/>
          </a:xfrm>
          <a:prstGeom prst="ellipse">
            <a:avLst/>
          </a:prstGeom>
          <a:solidFill>
            <a:srgbClr val="0073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3" name="Text Box 24"/>
          <p:cNvSpPr txBox="1">
            <a:spLocks noChangeArrowheads="1"/>
          </p:cNvSpPr>
          <p:nvPr/>
        </p:nvSpPr>
        <p:spPr bwMode="auto">
          <a:xfrm>
            <a:off x="4067175" y="6021388"/>
            <a:ext cx="244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FFFF66"/>
                </a:solidFill>
                <a:latin typeface="Verdana" pitchFamily="34" charset="0"/>
              </a:rPr>
              <a:t>Fermentazione</a:t>
            </a:r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5219700" y="5300663"/>
            <a:ext cx="1588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8215" name="Picture 26" descr="beer-ferm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1080120" cy="275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1" name="Line 27"/>
          <p:cNvSpPr>
            <a:spLocks noChangeShapeType="1"/>
          </p:cNvSpPr>
          <p:nvPr/>
        </p:nvSpPr>
        <p:spPr bwMode="auto">
          <a:xfrm flipH="1" flipV="1">
            <a:off x="3203575" y="4868863"/>
            <a:ext cx="1008063" cy="9366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539750" y="5634038"/>
            <a:ext cx="2447925" cy="1223962"/>
          </a:xfrm>
          <a:prstGeom prst="ellipse">
            <a:avLst/>
          </a:prstGeom>
          <a:solidFill>
            <a:srgbClr val="0073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8" name="Text Box 29"/>
          <p:cNvSpPr txBox="1">
            <a:spLocks noChangeArrowheads="1"/>
          </p:cNvSpPr>
          <p:nvPr/>
        </p:nvSpPr>
        <p:spPr bwMode="auto">
          <a:xfrm>
            <a:off x="539750" y="6021388"/>
            <a:ext cx="244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FFFF66"/>
                </a:solidFill>
                <a:latin typeface="Verdana" pitchFamily="34" charset="0"/>
              </a:rPr>
              <a:t>Maturazione</a:t>
            </a:r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H="1">
            <a:off x="3132138" y="6381750"/>
            <a:ext cx="7905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468313" y="3905250"/>
            <a:ext cx="2447925" cy="1223963"/>
          </a:xfrm>
          <a:prstGeom prst="ellipse">
            <a:avLst/>
          </a:prstGeom>
          <a:solidFill>
            <a:srgbClr val="0073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21" name="Text Box 32"/>
          <p:cNvSpPr txBox="1">
            <a:spLocks noChangeArrowheads="1"/>
          </p:cNvSpPr>
          <p:nvPr/>
        </p:nvSpPr>
        <p:spPr bwMode="auto">
          <a:xfrm>
            <a:off x="468313" y="4149725"/>
            <a:ext cx="2449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FFFF66"/>
                </a:solidFill>
                <a:latin typeface="Verdana" pitchFamily="34" charset="0"/>
              </a:rPr>
              <a:t>Imbottigliamento o </a:t>
            </a:r>
            <a:r>
              <a:rPr lang="it-IT" sz="1600" dirty="0" err="1">
                <a:solidFill>
                  <a:srgbClr val="FFFF66"/>
                </a:solidFill>
                <a:latin typeface="Verdana" pitchFamily="34" charset="0"/>
              </a:rPr>
              <a:t>infustamento</a:t>
            </a:r>
            <a:endParaRPr lang="it-IT" sz="1600" dirty="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8222" name="Line 33"/>
          <p:cNvSpPr>
            <a:spLocks noChangeShapeType="1"/>
          </p:cNvSpPr>
          <p:nvPr/>
        </p:nvSpPr>
        <p:spPr bwMode="auto">
          <a:xfrm flipV="1">
            <a:off x="1692275" y="5157788"/>
            <a:ext cx="0" cy="3603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V="1">
            <a:off x="1692275" y="3429000"/>
            <a:ext cx="0" cy="3603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1692275" y="3500438"/>
            <a:ext cx="0" cy="3603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29" name="Oval 42"/>
          <p:cNvSpPr>
            <a:spLocks noChangeArrowheads="1"/>
          </p:cNvSpPr>
          <p:nvPr/>
        </p:nvSpPr>
        <p:spPr bwMode="auto">
          <a:xfrm>
            <a:off x="7199313" y="3860800"/>
            <a:ext cx="1944687" cy="79216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30" name="Text Box 43"/>
          <p:cNvSpPr txBox="1">
            <a:spLocks noChangeArrowheads="1"/>
          </p:cNvSpPr>
          <p:nvPr/>
        </p:nvSpPr>
        <p:spPr bwMode="auto">
          <a:xfrm>
            <a:off x="7488238" y="40767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17196F"/>
                </a:solidFill>
                <a:latin typeface="Verdana" pitchFamily="34" charset="0"/>
              </a:rPr>
              <a:t>Lievito</a:t>
            </a:r>
          </a:p>
        </p:txBody>
      </p:sp>
      <p:sp>
        <p:nvSpPr>
          <p:cNvPr id="8231" name="Line 44"/>
          <p:cNvSpPr>
            <a:spLocks noChangeShapeType="1"/>
          </p:cNvSpPr>
          <p:nvPr/>
        </p:nvSpPr>
        <p:spPr bwMode="auto">
          <a:xfrm flipH="1">
            <a:off x="6156325" y="4652963"/>
            <a:ext cx="1150938" cy="8636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16430" name="Picture 46" descr="yeastc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25" y="5332413"/>
            <a:ext cx="226695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1" name="Line 47"/>
          <p:cNvSpPr>
            <a:spLocks noChangeShapeType="1"/>
          </p:cNvSpPr>
          <p:nvPr/>
        </p:nvSpPr>
        <p:spPr bwMode="auto">
          <a:xfrm flipH="1">
            <a:off x="8101013" y="4868863"/>
            <a:ext cx="0" cy="3603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/>
      <p:bldP spid="16393" grpId="0" animBg="1"/>
      <p:bldP spid="16394" grpId="0"/>
      <p:bldP spid="16395" grpId="0" animBg="1"/>
      <p:bldP spid="16396" grpId="0" animBg="1"/>
      <p:bldP spid="16397" grpId="0"/>
      <p:bldP spid="16401" grpId="0" animBg="1"/>
      <p:bldP spid="16411" grpId="0" animBg="1"/>
      <p:bldP spid="16412" grpId="0" animBg="1"/>
      <p:bldP spid="16414" grpId="0" animBg="1"/>
      <p:bldP spid="16415" grpId="0" animBg="1"/>
      <p:bldP spid="16420" grpId="0" animBg="1"/>
      <p:bldP spid="16423" grpId="0" animBg="1"/>
      <p:bldP spid="164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928688"/>
            <a:ext cx="85455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ttangolo 2"/>
          <p:cNvSpPr>
            <a:spLocks noChangeArrowheads="1"/>
          </p:cNvSpPr>
          <p:nvPr/>
        </p:nvSpPr>
        <p:spPr bwMode="auto">
          <a:xfrm>
            <a:off x="1857375" y="428625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Fasi principali della produzione della birra</a:t>
            </a:r>
          </a:p>
        </p:txBody>
      </p:sp>
      <p:sp>
        <p:nvSpPr>
          <p:cNvPr id="5" name="Freccia a destra 4">
            <a:hlinkClick r:id="rId4" action="ppaction://hlinksldjump"/>
          </p:cNvPr>
          <p:cNvSpPr/>
          <p:nvPr/>
        </p:nvSpPr>
        <p:spPr>
          <a:xfrm>
            <a:off x="7358063" y="6215063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28625" y="214313"/>
            <a:ext cx="83581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>
                <a:latin typeface="Times New Roman" pitchFamily="18" charset="0"/>
                <a:cs typeface="Times New Roman" pitchFamily="18" charset="0"/>
              </a:rPr>
              <a:t>Ammostatura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(dall'inglese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Mashing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Il malto macinato viene miscelato con acqua calda con soste e temperature variabili a seconda  del tipo di birra che si vuole produrre. 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Questa procedura serve a far sì che gli enzimi scompongano le molecole di amido in zuccheri semplici. 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Gli zuccheri prodotti sono di due tipi: fermentabili (ad es. glucosio e fruttosio) 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e non fermentabili (destrine). 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La percentuale di questi ultimi contribuisce alla corposità della birra. </a:t>
            </a:r>
          </a:p>
        </p:txBody>
      </p:sp>
      <p:sp>
        <p:nvSpPr>
          <p:cNvPr id="6147" name="Rettangolo 3"/>
          <p:cNvSpPr>
            <a:spLocks noChangeArrowheads="1"/>
          </p:cNvSpPr>
          <p:nvPr/>
        </p:nvSpPr>
        <p:spPr bwMode="auto">
          <a:xfrm>
            <a:off x="571500" y="3214688"/>
            <a:ext cx="32861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Al termine di questa fase si passa al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filtraggio o decantazione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ossia alla separazione del mosto zuccherino dalle trebbie. 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Il mosto raccolto viene convogliato in una caldaia per la bollitura.  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Le trebbie vengono utilizzate come alimento per il bestiame oppure come fertilizzante in quanto ricche di azoto.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28612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000125"/>
            <a:ext cx="292893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ttangolo 3"/>
          <p:cNvSpPr>
            <a:spLocks noChangeArrowheads="1"/>
          </p:cNvSpPr>
          <p:nvPr/>
        </p:nvSpPr>
        <p:spPr bwMode="auto">
          <a:xfrm>
            <a:off x="500063" y="714375"/>
            <a:ext cx="4572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Whirlpool e raffreddamento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Il mosto viene pompato nel Whirlpool, dove viene creato un mulinello; sfruttando la forza centrifuga si eliminano le sostanze più pensati (proteine non desiderate);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quindi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il mosto viene raffreddato, aerato e si procede all'aggiunta (inoculo) del lievito.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Testimonianza storica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17344" r="38849" b="17688"/>
          <a:stretch>
            <a:fillRect/>
          </a:stretch>
        </p:blipFill>
        <p:spPr bwMode="auto">
          <a:xfrm>
            <a:off x="683568" y="1556792"/>
            <a:ext cx="4032448" cy="27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483768" y="4509120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3"/>
              </a:rPr>
              <a:t>http://normanno.com/attualita/allexpo-la-storia-dei-15-che-rilanciano-la-birra-a-messina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000125"/>
            <a:ext cx="292893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ttangolo 3"/>
          <p:cNvSpPr>
            <a:spLocks noChangeArrowheads="1"/>
          </p:cNvSpPr>
          <p:nvPr/>
        </p:nvSpPr>
        <p:spPr bwMode="auto">
          <a:xfrm>
            <a:off x="500063" y="980726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latin typeface="Calibri" pitchFamily="34" charset="0"/>
              </a:rPr>
              <a:t>Whirlpool e raffreddamento</a:t>
            </a:r>
            <a:r>
              <a:rPr lang="it-IT" sz="2800" dirty="0">
                <a:latin typeface="Calibri" pitchFamily="34" charset="0"/>
              </a:rPr>
              <a:t/>
            </a:r>
            <a:br>
              <a:rPr lang="it-IT" sz="2800" dirty="0">
                <a:latin typeface="Calibri" pitchFamily="34" charset="0"/>
              </a:rPr>
            </a:br>
            <a:r>
              <a:rPr lang="it-IT" sz="2000" dirty="0">
                <a:latin typeface="Calibri" pitchFamily="34" charset="0"/>
              </a:rPr>
              <a:t>Il mosto viene pompato nel Whirlpool, dove viene creato un mulinello; sfruttando la forza centrifuga si eliminano le sostanze più pensati (proteine non desiderate); </a:t>
            </a:r>
            <a:r>
              <a:rPr lang="it-IT" dirty="0">
                <a:latin typeface="Calibri" pitchFamily="34" charset="0"/>
              </a:rPr>
              <a:t>quindi</a:t>
            </a:r>
            <a:r>
              <a:rPr lang="it-IT" sz="2000" dirty="0">
                <a:latin typeface="Calibri" pitchFamily="34" charset="0"/>
              </a:rPr>
              <a:t> il mosto viene raffreddato, aerato e si procede all'aggiunta (inoculo) del lievito.</a:t>
            </a:r>
            <a:endParaRPr lang="it-IT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764" y="58739"/>
            <a:ext cx="6985686" cy="653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Risultati immagini per power point industria  bi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00165" cy="5856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isultati immagini per power point industria  birra"/>
          <p:cNvPicPr>
            <a:picLocks noChangeAspect="1" noChangeArrowheads="1"/>
          </p:cNvPicPr>
          <p:nvPr/>
        </p:nvPicPr>
        <p:blipFill>
          <a:blip r:embed="rId2" cstate="print"/>
          <a:srcRect b="7659"/>
          <a:stretch>
            <a:fillRect/>
          </a:stretch>
        </p:blipFill>
        <p:spPr bwMode="auto">
          <a:xfrm>
            <a:off x="971600" y="497225"/>
            <a:ext cx="7344816" cy="5092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isultati immagini per power point industria  bi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29100" cy="6028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tente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1916832"/>
            <a:ext cx="5364596" cy="300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548680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BIOGRAFIA DÌ UN MARCHIO MADE IN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SICILY</a:t>
            </a: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Non esistono solo le start-up tecnologiche da raccontare, </a:t>
            </a:r>
            <a:endParaRPr lang="it-IT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anche le start-up da sopravvivenza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birra di Messina parabola moderna dell’economia locale.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Dalla fondazione del 1923 ai vari passaggi alle holding internazionali. 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Fondata nel 1923 dalla famiglia messinese Lo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Presti-Faranda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alla fine degli anni ’80 viene acquistata dalla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Dreher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 sua volta poi acquisita dalla Heineken che ne fa uno degli stabilimenti di punta nella produzione, con ottanta dipendenti. Dal capitalismo familiare ai grandi gruppi globali. Quelli dei marchi, e la transizione dal locale al globale.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Nel 2007 Heineken annuncia che lo stabilimento di Messina cesserà le proprie attività produttive, tenendosi il marchio.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Quindici lavoratori resistenti decidono allora di investire ciò che rimane loro, professionalità e Tfr, nella fondazione della cooperativa Birrificio Messina nell’estate del 2013.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Ora torna la dimensione cooperativa e di comunità.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Aldo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Bonomi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. Fonte Sole 24 ORE – 31/07/2016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Made</a:t>
            </a:r>
            <a:r>
              <a:rPr lang="it-IT" dirty="0" smtClean="0"/>
              <a:t> in </a:t>
            </a:r>
            <a:r>
              <a:rPr lang="it-IT" dirty="0" err="1" smtClean="0"/>
              <a:t>Sicily-</a:t>
            </a:r>
            <a:r>
              <a:rPr lang="it-IT" dirty="0" smtClean="0"/>
              <a:t> Rilancio del birrificio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15616" y="1772816"/>
            <a:ext cx="2574032" cy="397031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settore della birra in Italia è al centro di un grande mutamento delle strutture produttive e della sensibilità del consumatore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Gli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imprenditori di settore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superare positivamente 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forte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concorrenza devono puntare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sulle tipicità ed eccellenze del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territorio valorizzando le professionalità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60032" y="1772816"/>
            <a:ext cx="2664296" cy="2862322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Venerdi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29 luglio 2016 una data storica per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Messina che ha riconquistato 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sua birra per la continuità di una tradizione e per il recupero dell’appartenenza messinese. Per i quindici “eroi” un sogno che diventa finalmente realtà.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1920" y="404664"/>
            <a:ext cx="4680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LA PRODUZIONE E LE BIRRE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 materie prime, malto e luppolo, provengono dalla Germania e sono fornite dal distributore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Uberti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(Udine). Il Birrificio Messina oggi produce solo birre a bassa fermentazione, con un ciclo lungo di 21 giorni.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Tre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 tipologie in vendita: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15”, con un malto e tre luppoli (grado alcolico 4,7% vol.), dedicata agli stessi operai che coraggiosamente hanno preso in mano il proprio futuro;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Birra dello Stretto, fatta con due malti e quattro luppoli (grado 4,9 vol.), dedicata a Messina che lo stesso presidente definisce “una città molto solidale”;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infine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una birra Premium, fatta con tre malti e tre luppoli (grado alcolico 5,7% vol.).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Sono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tutte birre di carattere, che si distinguono bene a vicenda e ben lontane dai gusti semplificati di marchi molto noti che si trovano in vendita un po’ ovunque.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tente\Desktop\Visite aziendali\Birrificio Messina _ 10 novembre 2017\birraStrett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742952" cy="317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Birra Messina</a:t>
            </a:r>
            <a:r>
              <a:rPr lang="it-IT" dirty="0" smtClean="0"/>
              <a:t> è uno dei marchi </a:t>
            </a:r>
            <a:r>
              <a:rPr lang="it-IT" dirty="0" smtClean="0"/>
              <a:t>storici della produzione di </a:t>
            </a:r>
            <a:r>
              <a:rPr lang="it-IT" dirty="0" smtClean="0">
                <a:hlinkClick r:id="rId2" tooltip="Birra"/>
              </a:rPr>
              <a:t>birra</a:t>
            </a:r>
            <a:r>
              <a:rPr lang="it-IT" dirty="0" smtClean="0"/>
              <a:t> in </a:t>
            </a:r>
            <a:r>
              <a:rPr lang="it-IT" dirty="0" smtClean="0">
                <a:hlinkClick r:id="rId3" tooltip="Sicilia"/>
              </a:rPr>
              <a:t>Sicilia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39552" y="371703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 Messina si torna a produrre birra artigianale a grandi livelli all’interno del nuovo Birrificio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Messina nei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capannoni industriali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Larderia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città che per quasi un secolo è stata simbolo della birra - per la presenza dello storico stabilimento della Birra Messina nato nel 1923 e dopo una serie di vicissitudini definitivamente chiuso nel 2013 - ha ripreso la produzione industriale della birra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grazie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al coraggio di quindici ex lavoratori del vecchio stabilimento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I mastri birrai rimasti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senza lavoro hanno scelto la strada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dell'auto-impresa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investendo risorse economiche ed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know-how maturato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nel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tempo.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tente\Desktop\Visite aziendali\Birrificio Messina _ 10 novembre 2017\Birrificio-Messina-625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0688"/>
            <a:ext cx="5291105" cy="2963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3"/>
            <a:ext cx="7772400" cy="1224136"/>
          </a:xfrm>
        </p:spPr>
        <p:txBody>
          <a:bodyPr>
            <a:noAutofit/>
          </a:bodyPr>
          <a:lstStyle/>
          <a:p>
            <a:r>
              <a:rPr lang="it-IT" sz="1800" b="0" i="1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1800" b="0" i="1" dirty="0" err="1" smtClean="0"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it-IT" sz="1800" b="0" i="1" dirty="0" smtClean="0">
                <a:latin typeface="Times New Roman" pitchFamily="18" charset="0"/>
                <a:cs typeface="Times New Roman" pitchFamily="18" charset="0"/>
              </a:rPr>
              <a:t> buyout</a:t>
            </a:r>
            <a:r>
              <a:rPr lang="it-IT" sz="1800" b="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it-IT" sz="1800" b="0" i="1" dirty="0" smtClean="0">
                <a:latin typeface="Times New Roman" pitchFamily="18" charset="0"/>
                <a:cs typeface="Times New Roman" pitchFamily="18" charset="0"/>
              </a:rPr>
              <a:t>è l’acquisizione di un’azienda fallita o in difficoltà da parte dei suoi coraggiosi dipendenti, al fine di salvaguardare l’occupazione, il </a:t>
            </a:r>
            <a:r>
              <a:rPr lang="it-IT" sz="1800" b="0" i="1" dirty="0" err="1" smtClean="0">
                <a:latin typeface="Times New Roman" pitchFamily="18" charset="0"/>
                <a:cs typeface="Times New Roman" pitchFamily="18" charset="0"/>
              </a:rPr>
              <a:t>brand</a:t>
            </a:r>
            <a:r>
              <a:rPr lang="it-IT" sz="1800" b="0" i="1" dirty="0" smtClean="0">
                <a:latin typeface="Times New Roman" pitchFamily="18" charset="0"/>
                <a:cs typeface="Times New Roman" pitchFamily="18" charset="0"/>
              </a:rPr>
              <a:t> e il know-how produttivo. Creando così sviluppo e ricchezza</a:t>
            </a:r>
            <a:r>
              <a:rPr lang="it-IT" sz="1800" b="0" dirty="0" smtClean="0">
                <a:latin typeface="Times New Roman" pitchFamily="18" charset="0"/>
                <a:cs typeface="Times New Roman" pitchFamily="18" charset="0"/>
              </a:rPr>
              <a:t>”. </a:t>
            </a:r>
            <a:br>
              <a:rPr lang="it-IT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404665"/>
            <a:ext cx="7772400" cy="3600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 caso del birrificio MESSINA - Frutto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 modello “</a:t>
            </a:r>
            <a:r>
              <a:rPr lang="it-IT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buyout”</a:t>
            </a:r>
            <a:endParaRPr lang="it-IT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2132857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u="sng" dirty="0" smtClean="0">
                <a:latin typeface="Times New Roman" pitchFamily="18" charset="0"/>
                <a:cs typeface="Times New Roman" pitchFamily="18" charset="0"/>
              </a:rPr>
              <a:t>Nuovo concetto </a:t>
            </a:r>
            <a:r>
              <a:rPr lang="it-IT" i="1" u="sng" dirty="0" smtClean="0">
                <a:latin typeface="Times New Roman" pitchFamily="18" charset="0"/>
                <a:cs typeface="Times New Roman" pitchFamily="18" charset="0"/>
              </a:rPr>
              <a:t>di fare </a:t>
            </a:r>
            <a:r>
              <a:rPr lang="it-IT" i="1" u="sng" dirty="0" smtClean="0">
                <a:latin typeface="Times New Roman" pitchFamily="18" charset="0"/>
                <a:cs typeface="Times New Roman" pitchFamily="18" charset="0"/>
              </a:rPr>
              <a:t>impresa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Lo scopo ultimo di fare impresa è la competitività economica e sociale. Il modello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buyout è un modo intelligente di fare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impresa.</a:t>
            </a:r>
          </a:p>
          <a:p>
            <a:pPr algn="just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wbo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non è ristrutturazione organizzativa. 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È un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restructuring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strategico di un’impresa in crisi.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È soprattutto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un modo di allineare su basi diverse processi strategici, finanziari e di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governance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per conseguire livelli diversi di competitività aziendale sul piano pratico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55576" y="4365105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Questo 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buyout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(l’acquisto, il controllo e la gestione di un’impresa da parte dei dipendenti) è stato possibile per due motivi: perché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maestranza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realizzare una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birra artigianale, sana, buona e popolare e quindi ha un prodotto capace di stare sul mercato; perché ha avuto la fortuna di incontrare la Fondazione di Comunità, la Onlus che ha aiutato i 16 soci nella redazione del piano industriale e nel coinvolgimento delle piattaforme della cooperazione nazionale ed internazionale per la costruzione del capitale da investire nella fase di start-up</a:t>
            </a:r>
            <a:r>
              <a:rPr lang="it-IT" dirty="0" smtClean="0"/>
              <a:t>.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Fund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Raising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- Birrificio Messina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http://www.fdcmessina.org/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index.php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pag-sezione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birrificio-messina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it-IT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069" t="12187" r="37462" b="13376"/>
          <a:stretch>
            <a:fillRect/>
          </a:stretch>
        </p:blipFill>
        <p:spPr bwMode="auto">
          <a:xfrm>
            <a:off x="395536" y="1052736"/>
            <a:ext cx="80648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04048" y="980728"/>
            <a:ext cx="2880320" cy="452431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Il successo è nei numeri: in un anno sono stati prodotti 15 mila ettolitri di birra, mentre l’obiettivo iniziale era di 8 mila. 3.183.000 sono state le bottiglie prodotte e vendute. Il Birrificio ha chiuso il suo primo bilancio con un attivo di 82 mila euro e il fatturato di questo primo anno ammonta a 1 milione di euro, ovviamente a fronte di un investimento iniziale che ha sfiorato i 5 milioni di euro.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1282" r="51025" b="33438"/>
          <a:stretch>
            <a:fillRect/>
          </a:stretch>
        </p:blipFill>
        <p:spPr bwMode="auto">
          <a:xfrm>
            <a:off x="0" y="2852936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897</Words>
  <Application>Microsoft Office PowerPoint</Application>
  <PresentationFormat>Presentazione su schermo (4:3)</PresentationFormat>
  <Paragraphs>142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Testimonianza storica</vt:lpstr>
      <vt:lpstr>Diapositiva 3</vt:lpstr>
      <vt:lpstr>Made in Sicily- Rilancio del birrificio</vt:lpstr>
      <vt:lpstr>Diapositiva 5</vt:lpstr>
      <vt:lpstr>Diapositiva 6</vt:lpstr>
      <vt:lpstr>Il workers buyout  è l’acquisizione di un’azienda fallita o in difficoltà da parte dei suoi coraggiosi dipendenti, al fine di salvaguardare l’occupazione, il brand e il know-how produttivo. Creando così sviluppo e ricchezza”.  </vt:lpstr>
      <vt:lpstr>Fund Raising - Birrificio Messina  http://www.fdcmessina.org/index.php/pag-sezione/birrificio-messina/ </vt:lpstr>
      <vt:lpstr>Diapositiva 9</vt:lpstr>
      <vt:lpstr>Stabilimento produttivo</vt:lpstr>
      <vt:lpstr>Logistica aziendale</vt:lpstr>
      <vt:lpstr>I TRE FLUSSI FONDAMENTALI  DELLE MERCI </vt:lpstr>
      <vt:lpstr>Diapositiva 13</vt:lpstr>
      <vt:lpstr>Le linee di produzione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36</cp:revision>
  <dcterms:created xsi:type="dcterms:W3CDTF">2017-11-12T18:45:31Z</dcterms:created>
  <dcterms:modified xsi:type="dcterms:W3CDTF">2017-12-11T22:09:38Z</dcterms:modified>
</cp:coreProperties>
</file>