
<file path=[Content_Types].xml><?xml version="1.0" encoding="utf-8"?>
<Types xmlns="http://schemas.openxmlformats.org/package/2006/content-types">
  <Override ContentType="application/vnd.openxmlformats-officedocument.presentationml.slide+xml" PartName="/ppt/slides/slide6.xml"/>
  <Override ContentType="application/vnd.openxmlformats-officedocument.presentationml.slide+xml" PartName="/ppt/slides/slide29.xml"/>
  <Override ContentType="application/vnd.openxmlformats-officedocument.presentationml.slideLayout+xml" PartName="/ppt/slideLayouts/slideLayout8.xml"/>
  <Override ContentType="application/vnd.openxmlformats-officedocument.presentationml.notesSlide+xml" PartName="/ppt/notesSlides/notesSlide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7.xml"/>
  <Override ContentType="application/vnd.openxmlformats-officedocument.presentationml.slideLayout+xml" PartName="/ppt/slideLayouts/slideLayout4.xml"/>
  <Override ContentType="application/vnd.openxmlformats-officedocument.presentationml.slideLayout+xml" PartName="/ppt/slideLayouts/slideLayout6.xml"/>
  <Override ContentType="application/vnd.openxmlformats-officedocument.presentationml.slide+xml" PartName="/ppt/slides/slide2.xml"/>
  <Override ContentType="application/vnd.openxmlformats-officedocument.presentationml.slide+xml" PartName="/ppt/slides/slide16.xml"/>
  <Override ContentType="application/vnd.openxmlformats-officedocument.presentationml.slide+xml" PartName="/ppt/slides/slide25.xml"/>
  <Override ContentType="application/vnd.openxmlformats-officedocument.theme+xml" PartName="/ppt/theme/theme1.xml"/>
  <Override ContentType="application/vnd.openxmlformats-officedocument.presentationml.slideLayout+xml" PartName="/ppt/slideLayouts/slideLayout2.xml"/>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notesMaster+xml" PartName="/ppt/notesMasters/notesMaster1.xml"/>
  <Override ContentType="application/vnd.openxmlformats-officedocument.presentationml.slideLayout+xml" PartName="/ppt/slideLayouts/slideLayout1.xml"/>
  <Override ContentType="application/vnd.openxmlformats-officedocument.extended-properties+xml" PartName="/docProps/app.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0.xml"/>
  <Override ContentType="application/vnd.openxmlformats-officedocument.presentationml.tableStyles+xml" PartName="/ppt/tableStyles.xml"/>
  <Override ContentType="application/vnd.openxmlformats-officedocument.presentationml.slideLayout+xml" PartName="/ppt/slideLayouts/slideLayout11.xml"/>
  <Override ContentType="application/vnd.openxmlformats-officedocument.presentationml.slideLayout+xml" PartName="/ppt/slideLayouts/slideLayout10.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viewProps+xml" PartName="/ppt/viewProps.xml"/>
  <Override ContentType="application/vnd.openxmlformats-officedocument.presentationml.slideLayout+xml" PartName="/ppt/slideLayouts/slideLayout9.xml"/>
  <Override ContentType="application/vnd.openxmlformats-officedocument.presentationml.notesSlide+xml" PartName="/ppt/notesSlides/notesSlide4.xml"/>
  <Override ContentType="application/vnd.openxmlformats-package.core-properties+xml" PartName="/docProps/core.xml"/>
  <Override ContentType="application/vnd.openxmlformats-officedocument.presentationml.slide+xml" PartName="/ppt/slides/slide5.xml"/>
  <Override ContentType="application/vnd.openxmlformats-officedocument.presentationml.slide+xml" PartName="/ppt/slides/slide19.xml"/>
  <Override ContentType="application/vnd.openxmlformats-officedocument.presentationml.slide+xml" PartName="/ppt/slides/slide28.xml"/>
  <Override ContentType="application/vnd.openxmlformats-officedocument.presentationml.slideLayout+xml" PartName="/ppt/slideLayouts/slideLayout7.xml"/>
  <Default ContentType="image/png" Extension="png"/>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slide+xml" PartName="/ppt/slides/slide3.xml"/>
  <Override ContentType="application/vnd.openxmlformats-officedocument.presentationml.slide+xml" PartName="/ppt/slides/slide17.xml"/>
  <Override ContentType="application/vnd.openxmlformats-officedocument.presentationml.slide+xml" PartName="/ppt/slides/slide26.xml"/>
  <Override ContentType="application/vnd.openxmlformats-officedocument.presentationml.presProps+xml" PartName="/ppt/presProps.xml"/>
  <Override ContentType="application/vnd.openxmlformats-officedocument.presentationml.slideLayout+xml" PartName="/ppt/slideLayouts/slideLayout5.xml"/>
  <Override ContentType="application/vnd.openxmlformats-officedocument.theme+xml" PartName="/ppt/theme/theme2.xml"/>
  <Override ContentType="application/vnd.openxmlformats-officedocument.presentationml.slide+xml" PartName="/ppt/slides/slide1.xml"/>
  <Override ContentType="application/vnd.openxmlformats-officedocument.presentationml.slide+xml" PartName="/ppt/slides/slide15.xml"/>
  <Override ContentType="application/vnd.openxmlformats-officedocument.presentationml.slide+xml" PartName="/ppt/slides/slide24.xml"/>
  <Default ContentType="image/jpeg" Extension="jpeg"/>
  <Override ContentType="application/vnd.openxmlformats-officedocument.presentationml.slideLayout+xml" PartName="/ppt/slideLayouts/slideLayout3.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7" r:id="rId2"/>
    <p:sldId id="256" r:id="rId3"/>
    <p:sldId id="279" r:id="rId4"/>
    <p:sldId id="260" r:id="rId5"/>
    <p:sldId id="264" r:id="rId6"/>
    <p:sldId id="263" r:id="rId7"/>
    <p:sldId id="261" r:id="rId8"/>
    <p:sldId id="262" r:id="rId9"/>
    <p:sldId id="265" r:id="rId10"/>
    <p:sldId id="266" r:id="rId11"/>
    <p:sldId id="268" r:id="rId12"/>
    <p:sldId id="269" r:id="rId13"/>
    <p:sldId id="267" r:id="rId14"/>
    <p:sldId id="271" r:id="rId15"/>
    <p:sldId id="270" r:id="rId16"/>
    <p:sldId id="272" r:id="rId17"/>
    <p:sldId id="278" r:id="rId18"/>
    <p:sldId id="273" r:id="rId19"/>
    <p:sldId id="274" r:id="rId20"/>
    <p:sldId id="275" r:id="rId21"/>
    <p:sldId id="276" r:id="rId22"/>
    <p:sldId id="277" r:id="rId23"/>
    <p:sldId id="258" r:id="rId24"/>
    <p:sldId id="281" r:id="rId25"/>
    <p:sldId id="282" r:id="rId26"/>
    <p:sldId id="283" r:id="rId27"/>
    <p:sldId id="284" r:id="rId28"/>
    <p:sldId id="285" r:id="rId29"/>
    <p:sldId id="286" r:id="rId30"/>
    <p:sldId id="287" r:id="rId31"/>
    <p:sldId id="288" r:id="rId32"/>
    <p:sldId id="289" r:id="rId3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65" d="100"/>
          <a:sy n="65" d="100"/>
        </p:scale>
        <p:origin x="-145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40"/>
    </p:cViewPr>
  </p:sorterViewPr>
  <p:notesViewPr>
    <p:cSldViewPr>
      <p:cViewPr varScale="1">
        <p:scale>
          <a:sx n="52" d="100"/>
          <a:sy n="52" d="100"/>
        </p:scale>
        <p:origin x="-2844"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02004E-190E-4EFE-9C5F-0C1C06087816}" type="datetimeFigureOut">
              <a:rPr lang="it-IT" smtClean="0"/>
              <a:pPr/>
              <a:t>04/02/2018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5738E4-2CA3-4853-8398-D486E74BB7D6}"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75738E4-2CA3-4853-8398-D486E74BB7D6}" type="slidenum">
              <a:rPr lang="it-IT" smtClean="0"/>
              <a:pPr/>
              <a:t>11</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75738E4-2CA3-4853-8398-D486E74BB7D6}" type="slidenum">
              <a:rPr lang="it-IT" smtClean="0"/>
              <a:pPr/>
              <a:t>12</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275738E4-2CA3-4853-8398-D486E74BB7D6}" type="slidenum">
              <a:rPr lang="it-IT" smtClean="0"/>
              <a:pPr/>
              <a:t>13</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75738E4-2CA3-4853-8398-D486E74BB7D6}" type="slidenum">
              <a:rPr lang="it-IT" smtClean="0"/>
              <a:pPr/>
              <a:t>32</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olo 28"/>
          <p:cNvSpPr>
            <a:spLocks noGrp="1"/>
          </p:cNvSpPr>
          <p:nvPr>
            <p:ph type="ctrTitle"/>
          </p:nvPr>
        </p:nvSpPr>
        <p:spPr>
          <a:xfrm>
            <a:off x="381000" y="4853411"/>
            <a:ext cx="8458200" cy="1222375"/>
          </a:xfrm>
        </p:spPr>
        <p:txBody>
          <a:bodyPr anchor="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16" name="Segnaposto data 15"/>
          <p:cNvSpPr>
            <a:spLocks noGrp="1"/>
          </p:cNvSpPr>
          <p:nvPr>
            <p:ph type="dt" sz="half" idx="10"/>
          </p:nvPr>
        </p:nvSpPr>
        <p:spPr/>
        <p:txBody>
          <a:bodyPr/>
          <a:lstStyle/>
          <a:p>
            <a:fld id="{4B6055F8-1D02-4417-9241-55C834FD9970}" type="datetimeFigureOut">
              <a:rPr lang="it-IT" smtClean="0"/>
              <a:pPr/>
              <a:t>04/02/2018</a:t>
            </a:fld>
            <a:endParaRPr lang="it-IT"/>
          </a:p>
        </p:txBody>
      </p:sp>
      <p:sp>
        <p:nvSpPr>
          <p:cNvPr id="2" name="Segnaposto piè di pagina 1"/>
          <p:cNvSpPr>
            <a:spLocks noGrp="1"/>
          </p:cNvSpPr>
          <p:nvPr>
            <p:ph type="ftr" sz="quarter" idx="11"/>
          </p:nvPr>
        </p:nvSpPr>
        <p:spPr/>
        <p:txBody>
          <a:bodyPr/>
          <a:lstStyle/>
          <a:p>
            <a:endParaRPr lang="it-IT"/>
          </a:p>
        </p:txBody>
      </p:sp>
      <p:sp>
        <p:nvSpPr>
          <p:cNvPr id="15" name="Segnaposto numero diapositiva 14"/>
          <p:cNvSpPr>
            <a:spLocks noGrp="1"/>
          </p:cNvSpPr>
          <p:nvPr>
            <p:ph type="sldNum" sz="quarter" idx="12"/>
          </p:nvPr>
        </p:nvSpPr>
        <p:spPr>
          <a:xfrm>
            <a:off x="8229600" y="6473952"/>
            <a:ext cx="758952" cy="246888"/>
          </a:xfrm>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04/02/2018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04/02/2018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smtClean="0"/>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4B6055F8-1D02-4417-9241-55C834FD9970}" type="datetimeFigureOut">
              <a:rPr lang="it-IT" smtClean="0"/>
              <a:pPr/>
              <a:t>04/02/2018</a:t>
            </a:fld>
            <a:endParaRPr lang="it-IT"/>
          </a:p>
        </p:txBody>
      </p:sp>
      <p:sp>
        <p:nvSpPr>
          <p:cNvPr id="19" name="Segnaposto piè di pagina 18"/>
          <p:cNvSpPr>
            <a:spLocks noGrp="1"/>
          </p:cNvSpPr>
          <p:nvPr>
            <p:ph type="ftr" sz="quarter" idx="11"/>
          </p:nvPr>
        </p:nvSpPr>
        <p:spPr>
          <a:xfrm>
            <a:off x="3581400" y="76200"/>
            <a:ext cx="2895600" cy="288925"/>
          </a:xfrm>
        </p:spPr>
        <p:txBody>
          <a:bodyPr/>
          <a:lstStyle/>
          <a:p>
            <a:endParaRPr lang="it-IT"/>
          </a:p>
        </p:txBody>
      </p:sp>
      <p:sp>
        <p:nvSpPr>
          <p:cNvPr id="16" name="Segnaposto numero diapositiva 15"/>
          <p:cNvSpPr>
            <a:spLocks noGrp="1"/>
          </p:cNvSpPr>
          <p:nvPr>
            <p:ph type="sldNum" sz="quarter" idx="12"/>
          </p:nvPr>
        </p:nvSpPr>
        <p:spPr>
          <a:xfrm>
            <a:off x="8229600" y="6473952"/>
            <a:ext cx="758952" cy="246888"/>
          </a:xfrm>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9" name="Segnaposto data 18"/>
          <p:cNvSpPr>
            <a:spLocks noGrp="1"/>
          </p:cNvSpPr>
          <p:nvPr>
            <p:ph type="dt" sz="half" idx="10"/>
          </p:nvPr>
        </p:nvSpPr>
        <p:spPr/>
        <p:txBody>
          <a:bodyPr/>
          <a:lstStyle/>
          <a:p>
            <a:fld id="{4B6055F8-1D02-4417-9241-55C834FD9970}" type="datetimeFigureOut">
              <a:rPr lang="it-IT" smtClean="0"/>
              <a:pPr/>
              <a:t>04/02/2018</a:t>
            </a:fld>
            <a:endParaRPr lang="it-IT"/>
          </a:p>
        </p:txBody>
      </p:sp>
      <p:sp>
        <p:nvSpPr>
          <p:cNvPr id="11" name="Segnaposto piè di pagina 10"/>
          <p:cNvSpPr>
            <a:spLocks noGrp="1"/>
          </p:cNvSpPr>
          <p:nvPr>
            <p:ph type="ftr" sz="quarter" idx="11"/>
          </p:nvPr>
        </p:nvSpPr>
        <p:spPr/>
        <p:txBody>
          <a:bodyPr/>
          <a:lstStyle/>
          <a:p>
            <a:endParaRPr lang="it-IT"/>
          </a:p>
        </p:txBody>
      </p:sp>
      <p:sp>
        <p:nvSpPr>
          <p:cNvPr id="16" name="Segnaposto numero diapositiva 15"/>
          <p:cNvSpPr>
            <a:spLocks noGrp="1"/>
          </p:cNvSpPr>
          <p:nvPr>
            <p:ph type="sldNum" sz="quarter" idx="12"/>
          </p:nvPr>
        </p:nvSpPr>
        <p:spPr/>
        <p:txBody>
          <a:bodyPr/>
          <a:lstStyle/>
          <a:p>
            <a:fld id="{B007B441-5312-499D-93C3-6E37886527FA}" type="slidenum">
              <a:rPr lang="it-IT" smtClean="0"/>
              <a:pPr/>
              <a:t>‹N›</a:t>
            </a:fld>
            <a:endParaRPr lang="it-IT"/>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0"/>
          </p:nvPr>
        </p:nvSpPr>
        <p:spPr/>
        <p:txBody>
          <a:bodyPr/>
          <a:lstStyle/>
          <a:p>
            <a:fld id="{4B6055F8-1D02-4417-9241-55C834FD9970}" type="datetimeFigureOut">
              <a:rPr lang="it-IT" smtClean="0"/>
              <a:pPr/>
              <a:t>04/02/2018</a:t>
            </a:fld>
            <a:endParaRPr lang="it-IT"/>
          </a:p>
        </p:txBody>
      </p:sp>
      <p:sp>
        <p:nvSpPr>
          <p:cNvPr id="10" name="Segnaposto piè di pagina 9"/>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0"/>
          </p:nvPr>
        </p:nvSpPr>
        <p:spPr/>
        <p:txBody>
          <a:bodyPr/>
          <a:lstStyle/>
          <a:p>
            <a:fld id="{4B6055F8-1D02-4417-9241-55C834FD9970}" type="datetimeFigureOut">
              <a:rPr lang="it-IT" smtClean="0"/>
              <a:pPr/>
              <a:t>04/02/2018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229600" y="6477000"/>
            <a:ext cx="762000" cy="246888"/>
          </a:xfrm>
        </p:spPr>
        <p:txBody>
          <a:bodyPr/>
          <a:lstStyle/>
          <a:p>
            <a:fld id="{B007B441-5312-499D-93C3-6E37886527FA}" type="slidenum">
              <a:rPr lang="it-IT" smtClean="0"/>
              <a:pPr/>
              <a:t>‹N›</a:t>
            </a:fld>
            <a:endParaRPr lang="it-IT"/>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4B6055F8-1D02-4417-9241-55C834FD9970}" type="datetimeFigureOut">
              <a:rPr lang="it-IT" smtClean="0"/>
              <a:pPr/>
              <a:t>04/02/2018</a:t>
            </a:fld>
            <a:endParaRPr lang="it-IT"/>
          </a:p>
        </p:txBody>
      </p:sp>
      <p:sp>
        <p:nvSpPr>
          <p:cNvPr id="21" name="Segnaposto piè di pagina 20"/>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4B6055F8-1D02-4417-9241-55C834FD9970}" type="datetimeFigureOut">
              <a:rPr lang="it-IT" smtClean="0"/>
              <a:pPr/>
              <a:t>04/02/2018</a:t>
            </a:fld>
            <a:endParaRPr lang="it-IT"/>
          </a:p>
        </p:txBody>
      </p:sp>
      <p:sp>
        <p:nvSpPr>
          <p:cNvPr id="24" name="Segnaposto piè di pagina 23"/>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4B6055F8-1D02-4417-9241-55C834FD9970}" type="datetimeFigureOut">
              <a:rPr lang="it-IT" smtClean="0"/>
              <a:pPr/>
              <a:t>04/02/2018</a:t>
            </a:fld>
            <a:endParaRPr lang="it-IT"/>
          </a:p>
        </p:txBody>
      </p:sp>
      <p:sp>
        <p:nvSpPr>
          <p:cNvPr id="29" name="Segnaposto piè di pagina 28"/>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smtClean="0"/>
              <a:t>Fare clic sull'icona per inserire un'immagine</a:t>
            </a:r>
            <a:endParaRPr kumimoji="0" lang="en-US" dirty="0"/>
          </a:p>
        </p:txBody>
      </p:sp>
      <p:sp>
        <p:nvSpPr>
          <p:cNvPr id="7" name="Segnaposto data 6"/>
          <p:cNvSpPr>
            <a:spLocks noGrp="1"/>
          </p:cNvSpPr>
          <p:nvPr>
            <p:ph type="dt" sz="half" idx="10"/>
          </p:nvPr>
        </p:nvSpPr>
        <p:spPr/>
        <p:txBody>
          <a:bodyPr/>
          <a:lstStyle/>
          <a:p>
            <a:fld id="{4B6055F8-1D02-4417-9241-55C834FD9970}" type="datetimeFigureOut">
              <a:rPr lang="it-IT" smtClean="0"/>
              <a:pPr/>
              <a:t>04/02/2018</a:t>
            </a:fld>
            <a:endParaRPr lang="it-IT"/>
          </a:p>
        </p:txBody>
      </p:sp>
      <p:sp>
        <p:nvSpPr>
          <p:cNvPr id="5" name="Segnaposto piè di pagina 4"/>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B007B441-5312-499D-93C3-6E37886527FA}" type="slidenum">
              <a:rPr lang="it-IT" smtClean="0"/>
              <a:pPr/>
              <a:t>‹N›</a:t>
            </a:fld>
            <a:endParaRPr lang="it-IT"/>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B6055F8-1D02-4417-9241-55C834FD9970}" type="datetimeFigureOut">
              <a:rPr lang="it-IT" smtClean="0"/>
              <a:pPr/>
              <a:t>04/02/2018</a:t>
            </a:fld>
            <a:endParaRPr lang="it-IT"/>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it-IT"/>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007B441-5312-499D-93C3-6E37886527FA}" type="slidenum">
              <a:rPr lang="it-IT" smtClean="0"/>
              <a:pPr/>
              <a:t>‹N›</a:t>
            </a:fld>
            <a:endParaRPr lang="it-IT"/>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smtClean="0"/>
              <a:t>Fare clic per modificare lo stile del titolo</a:t>
            </a:r>
            <a:endParaRPr kumimoji="0"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reteclima.it/calcolo-delle-emissioni-di-co2-carbon-footprint-impronta-di-carbonio/"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www.minambiente.it/home_it/showitem.html?lang=&amp;item=/documenti/bandi/bando_0083.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arget="../media/image18.jpeg" Type="http://schemas.openxmlformats.org/officeDocument/2006/relationships/image"/><Relationship Id="rId1" Target="../slideLayouts/slideLayout2.xml" Type="http://schemas.openxmlformats.org/officeDocument/2006/relationships/slideLayout"/></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2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29.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image" Target="../media/image53.jpeg"/><Relationship Id="rId11" Type="http://schemas.openxmlformats.org/officeDocument/2006/relationships/image" Target="../media/image58.jpeg"/><Relationship Id="rId5" Type="http://schemas.openxmlformats.org/officeDocument/2006/relationships/image" Target="../media/image52.jpeg"/><Relationship Id="rId10" Type="http://schemas.openxmlformats.org/officeDocument/2006/relationships/image" Target="../media/image57.jpeg"/><Relationship Id="rId4" Type="http://schemas.openxmlformats.org/officeDocument/2006/relationships/image" Target="../media/image51.jpeg"/><Relationship Id="rId9" Type="http://schemas.openxmlformats.org/officeDocument/2006/relationships/image" Target="../media/image56.jpeg"/></Relationships>
</file>

<file path=ppt/slides/_rels/slide3.xml.rels><?xml version="1.0" encoding="UTF-8" standalone="yes" ?><Relationships xmlns="http://schemas.openxmlformats.org/package/2006/relationships"><Relationship Id="rId2" Target="../media/image6.jpeg" Type="http://schemas.openxmlformats.org/officeDocument/2006/relationships/image"/><Relationship Id="rId1" Target="../slideLayouts/slideLayout7.xml" Type="http://schemas.openxmlformats.org/officeDocument/2006/relationships/slideLayout"/></Relationships>
</file>

<file path=ppt/slides/_rels/slide3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 Id="rId5" Type="http://schemas.openxmlformats.org/officeDocument/2006/relationships/image" Target="../media/image62.jpeg"/><Relationship Id="rId4" Type="http://schemas.openxmlformats.org/officeDocument/2006/relationships/image" Target="../media/image61.jpeg"/></Relationships>
</file>

<file path=ppt/slides/_rels/slide3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4.xml"/><Relationship Id="rId4" Type="http://schemas.openxmlformats.org/officeDocument/2006/relationships/image" Target="../media/image65.jpeg"/></Relationships>
</file>

<file path=ppt/slides/_rels/slide3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arget="../media/image8.jpeg" Type="http://schemas.openxmlformats.org/officeDocument/2006/relationships/image"/><Relationship Id="rId2" Target="../media/image7.png" Type="http://schemas.openxmlformats.org/officeDocument/2006/relationships/image"/><Relationship Id="rId1" Target="../slideLayouts/slideLayout7.xml" Type="http://schemas.openxmlformats.org/officeDocument/2006/relationships/slideLayout"/><Relationship Id="rId4" Target="../media/image9.jpeg" Type="http://schemas.openxmlformats.org/officeDocument/2006/relationships/image"/></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bellcaffe.it/" TargetMode="Externa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arget="../media/image9.jpeg" Type="http://schemas.openxmlformats.org/officeDocument/2006/relationships/image"/><Relationship Id="rId2" Target="../media/image12.jpeg" Type="http://schemas.openxmlformats.org/officeDocument/2006/relationships/image"/><Relationship Id="rId1" Target="../slideLayouts/slideLayout7.xml" Type="http://schemas.openxmlformats.org/officeDocument/2006/relationships/slideLayout"/></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facebook.com/hashtag/bellcaff%C3%A8?source=feed_text&amp;story_id=1178232555643790"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s://www.facebook.com/hashtag/espresso?source=feed_text&amp;story_id=1173329562800756" TargetMode="External"/><Relationship Id="rId7" Type="http://schemas.openxmlformats.org/officeDocument/2006/relationships/hyperlink" Target="https://www.facebook.com/bellcaffeitalia/photos/a.462622120538174.1073741828.462611727205880/1173329396134106/?type=3" TargetMode="External"/><Relationship Id="rId2" Type="http://schemas.openxmlformats.org/officeDocument/2006/relationships/hyperlink" Target="https://www.facebook.com/hashtag/caff%C3%A8?source=feed_text&amp;story_id=1173329562800756" TargetMode="External"/><Relationship Id="rId1" Type="http://schemas.openxmlformats.org/officeDocument/2006/relationships/slideLayout" Target="../slideLayouts/slideLayout7.xml"/><Relationship Id="rId6" Type="http://schemas.openxmlformats.org/officeDocument/2006/relationships/hyperlink" Target="https://www.facebook.com/hashtag/robusta?source=feed_text&amp;story_id=1173329562800756" TargetMode="External"/><Relationship Id="rId5" Type="http://schemas.openxmlformats.org/officeDocument/2006/relationships/hyperlink" Target="https://www.facebook.com/hashtag/arabica?source=feed_text&amp;story_id=1173329562800756" TargetMode="External"/><Relationship Id="rId4" Type="http://schemas.openxmlformats.org/officeDocument/2006/relationships/hyperlink" Target="https://www.facebook.com/hashtag/moka?source=feed_text&amp;story_id=1173329562800756"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539552" y="404664"/>
            <a:ext cx="5760640" cy="5616624"/>
          </a:xfrm>
        </p:spPr>
        <p:txBody>
          <a:bodyPr>
            <a:normAutofit/>
          </a:bodyPr>
          <a:lstStyle/>
          <a:p>
            <a:pPr algn="ctr" fontAlgn="base">
              <a:spcBef>
                <a:spcPct val="0"/>
              </a:spcBef>
              <a:spcAft>
                <a:spcPct val="0"/>
              </a:spcAft>
            </a:pPr>
            <a:r>
              <a:rPr lang="it-IT" sz="2800" b="1" i="1" dirty="0" err="1" smtClean="0">
                <a:solidFill>
                  <a:schemeClr val="accent6">
                    <a:lumMod val="50000"/>
                  </a:schemeClr>
                </a:solidFill>
                <a:latin typeface="Times New Roman" pitchFamily="18" charset="0"/>
                <a:ea typeface="Calibri" pitchFamily="34" charset="0"/>
                <a:cs typeface="Times New Roman" pitchFamily="18" charset="0"/>
              </a:rPr>
              <a:t>a.s.</a:t>
            </a:r>
            <a:r>
              <a:rPr lang="it-IT" sz="2800" b="1" i="1" dirty="0" smtClean="0">
                <a:solidFill>
                  <a:schemeClr val="accent6">
                    <a:lumMod val="50000"/>
                  </a:schemeClr>
                </a:solidFill>
                <a:latin typeface="Times New Roman" pitchFamily="18" charset="0"/>
                <a:ea typeface="Calibri" pitchFamily="34" charset="0"/>
                <a:cs typeface="Times New Roman" pitchFamily="18" charset="0"/>
              </a:rPr>
              <a:t> 2017/2018 </a:t>
            </a:r>
          </a:p>
          <a:p>
            <a:pPr algn="ctr" fontAlgn="base">
              <a:spcBef>
                <a:spcPct val="0"/>
              </a:spcBef>
              <a:spcAft>
                <a:spcPct val="0"/>
              </a:spcAft>
            </a:pPr>
            <a:endParaRPr lang="it-IT" b="1" i="1" dirty="0" smtClean="0">
              <a:solidFill>
                <a:schemeClr val="accent6">
                  <a:lumMod val="50000"/>
                </a:schemeClr>
              </a:solidFill>
              <a:latin typeface="Times New Roman" pitchFamily="18" charset="0"/>
              <a:ea typeface="Calibri" pitchFamily="34" charset="0"/>
              <a:cs typeface="Times New Roman" pitchFamily="18" charset="0"/>
            </a:endParaRPr>
          </a:p>
          <a:p>
            <a:pPr algn="ctr" fontAlgn="base">
              <a:spcBef>
                <a:spcPct val="0"/>
              </a:spcBef>
              <a:spcAft>
                <a:spcPct val="0"/>
              </a:spcAft>
            </a:pPr>
            <a:r>
              <a:rPr lang="it-IT" sz="2800" b="1" i="1" dirty="0" smtClean="0">
                <a:solidFill>
                  <a:schemeClr val="accent6">
                    <a:lumMod val="50000"/>
                  </a:schemeClr>
                </a:solidFill>
                <a:latin typeface="Times New Roman" pitchFamily="18" charset="0"/>
                <a:ea typeface="Calibri" pitchFamily="34" charset="0"/>
                <a:cs typeface="Times New Roman" pitchFamily="18" charset="0"/>
              </a:rPr>
              <a:t>Visita aziendale    </a:t>
            </a:r>
          </a:p>
          <a:p>
            <a:pPr algn="ctr" fontAlgn="base">
              <a:spcBef>
                <a:spcPct val="0"/>
              </a:spcBef>
              <a:spcAft>
                <a:spcPct val="0"/>
              </a:spcAft>
            </a:pPr>
            <a:r>
              <a:rPr lang="it-IT" sz="2800" b="1" i="1" dirty="0" smtClean="0">
                <a:solidFill>
                  <a:schemeClr val="accent6">
                    <a:lumMod val="50000"/>
                  </a:schemeClr>
                </a:solidFill>
                <a:latin typeface="Times New Roman" pitchFamily="18" charset="0"/>
                <a:ea typeface="Calibri" pitchFamily="34" charset="0"/>
                <a:cs typeface="Times New Roman" pitchFamily="18" charset="0"/>
              </a:rPr>
              <a:t>19/12/2017</a:t>
            </a:r>
          </a:p>
          <a:p>
            <a:pPr algn="ctr" fontAlgn="base">
              <a:spcBef>
                <a:spcPct val="0"/>
              </a:spcBef>
              <a:spcAft>
                <a:spcPct val="0"/>
              </a:spcAft>
            </a:pPr>
            <a:endParaRPr lang="it-IT" sz="1600" dirty="0" smtClean="0">
              <a:solidFill>
                <a:srgbClr val="002060"/>
              </a:solidFill>
              <a:latin typeface="Arial" pitchFamily="34" charset="0"/>
              <a:cs typeface="Arial" pitchFamily="34" charset="0"/>
            </a:endParaRPr>
          </a:p>
          <a:p>
            <a:pPr lvl="0" algn="ctr" fontAlgn="base">
              <a:spcBef>
                <a:spcPct val="0"/>
              </a:spcBef>
              <a:spcAft>
                <a:spcPct val="0"/>
              </a:spcAft>
            </a:pPr>
            <a:r>
              <a:rPr lang="it-IT" b="1" i="1" dirty="0" smtClean="0">
                <a:solidFill>
                  <a:schemeClr val="accent6">
                    <a:lumMod val="50000"/>
                  </a:schemeClr>
                </a:solidFill>
                <a:latin typeface="Times New Roman" pitchFamily="18" charset="0"/>
                <a:ea typeface="Calibri" pitchFamily="34" charset="0"/>
                <a:cs typeface="Times New Roman" pitchFamily="18" charset="0"/>
              </a:rPr>
              <a:t>Classi  1^C </a:t>
            </a:r>
            <a:r>
              <a:rPr lang="it-IT" b="1" i="1" dirty="0" smtClean="0">
                <a:solidFill>
                  <a:schemeClr val="accent6">
                    <a:lumMod val="50000"/>
                  </a:schemeClr>
                </a:solidFill>
                <a:ea typeface="Calibri" pitchFamily="34" charset="0"/>
                <a:cs typeface="Times New Roman" pitchFamily="18" charset="0"/>
              </a:rPr>
              <a:t>–</a:t>
            </a:r>
            <a:r>
              <a:rPr lang="it-IT" b="1" i="1" dirty="0" smtClean="0">
                <a:solidFill>
                  <a:schemeClr val="accent6">
                    <a:lumMod val="50000"/>
                  </a:schemeClr>
                </a:solidFill>
                <a:latin typeface="Times New Roman" pitchFamily="18" charset="0"/>
                <a:ea typeface="Calibri" pitchFamily="34" charset="0"/>
                <a:cs typeface="Times New Roman" pitchFamily="18" charset="0"/>
              </a:rPr>
              <a:t> 5^C </a:t>
            </a:r>
          </a:p>
          <a:p>
            <a:pPr lvl="0" algn="ctr" fontAlgn="base">
              <a:spcBef>
                <a:spcPct val="0"/>
              </a:spcBef>
              <a:spcAft>
                <a:spcPct val="0"/>
              </a:spcAft>
            </a:pPr>
            <a:r>
              <a:rPr lang="it-IT" b="1" i="1" dirty="0" smtClean="0">
                <a:solidFill>
                  <a:schemeClr val="accent6">
                    <a:lumMod val="50000"/>
                  </a:schemeClr>
                </a:solidFill>
                <a:latin typeface="Times New Roman" pitchFamily="18" charset="0"/>
                <a:ea typeface="Calibri" pitchFamily="34" charset="0"/>
                <a:cs typeface="Times New Roman" pitchFamily="18" charset="0"/>
              </a:rPr>
              <a:t> IPCT Servizi Commerciali  </a:t>
            </a:r>
          </a:p>
          <a:p>
            <a:pPr lvl="0" algn="ctr" eaLnBrk="0" fontAlgn="base" hangingPunct="0">
              <a:spcBef>
                <a:spcPct val="0"/>
              </a:spcBef>
              <a:spcAft>
                <a:spcPct val="0"/>
              </a:spcAft>
            </a:pPr>
            <a:endParaRPr lang="it-IT" sz="1600" dirty="0" smtClean="0">
              <a:solidFill>
                <a:schemeClr val="accent6">
                  <a:lumMod val="50000"/>
                </a:schemeClr>
              </a:solidFill>
              <a:latin typeface="Arial" pitchFamily="34" charset="0"/>
              <a:cs typeface="Arial" pitchFamily="34" charset="0"/>
            </a:endParaRPr>
          </a:p>
          <a:p>
            <a:pPr lvl="0" algn="ctr" eaLnBrk="0" fontAlgn="base" hangingPunct="0">
              <a:spcBef>
                <a:spcPct val="0"/>
              </a:spcBef>
              <a:spcAft>
                <a:spcPct val="0"/>
              </a:spcAft>
            </a:pPr>
            <a:r>
              <a:rPr lang="it-IT" sz="2000" b="1" i="1" dirty="0" smtClean="0">
                <a:solidFill>
                  <a:schemeClr val="accent6">
                    <a:lumMod val="50000"/>
                  </a:schemeClr>
                </a:solidFill>
                <a:latin typeface="Times New Roman" pitchFamily="18" charset="0"/>
                <a:ea typeface="Calibri" pitchFamily="34" charset="0"/>
                <a:cs typeface="Times New Roman" pitchFamily="18" charset="0"/>
              </a:rPr>
              <a:t>Tecniche Professionali dei Servizi Commerciali</a:t>
            </a:r>
          </a:p>
          <a:p>
            <a:pPr lvl="0" algn="ctr" eaLnBrk="0" fontAlgn="base" hangingPunct="0">
              <a:spcBef>
                <a:spcPct val="0"/>
              </a:spcBef>
              <a:spcAft>
                <a:spcPct val="0"/>
              </a:spcAft>
            </a:pPr>
            <a:endParaRPr lang="it-IT" sz="2000" b="1" i="1" dirty="0" smtClean="0">
              <a:solidFill>
                <a:schemeClr val="accent6">
                  <a:lumMod val="50000"/>
                </a:schemeClr>
              </a:solidFill>
              <a:latin typeface="Times New Roman" pitchFamily="18" charset="0"/>
              <a:ea typeface="Calibri" pitchFamily="34" charset="0"/>
              <a:cs typeface="Times New Roman" pitchFamily="18" charset="0"/>
            </a:endParaRPr>
          </a:p>
          <a:p>
            <a:pPr lvl="0" algn="ctr" eaLnBrk="0" fontAlgn="base" hangingPunct="0">
              <a:spcBef>
                <a:spcPct val="0"/>
              </a:spcBef>
              <a:spcAft>
                <a:spcPct val="0"/>
              </a:spcAft>
            </a:pPr>
            <a:r>
              <a:rPr lang="it-IT" sz="2000" b="1" u="sng" dirty="0" smtClean="0">
                <a:solidFill>
                  <a:srgbClr val="00B050"/>
                </a:solidFill>
                <a:effectLst>
                  <a:outerShdw blurRad="38100" dist="38100" dir="2700000" algn="tl">
                    <a:srgbClr val="000000">
                      <a:alpha val="43137"/>
                    </a:srgbClr>
                  </a:outerShdw>
                </a:effectLst>
                <a:latin typeface="Copperplate Gothic Bold" panose="020E0705020206020404" pitchFamily="34" charset="0"/>
              </a:rPr>
              <a:t>Presentazione dell’alunna</a:t>
            </a:r>
          </a:p>
          <a:p>
            <a:pPr lvl="0" algn="ctr" eaLnBrk="0" fontAlgn="base" hangingPunct="0">
              <a:spcBef>
                <a:spcPct val="0"/>
              </a:spcBef>
              <a:spcAft>
                <a:spcPct val="0"/>
              </a:spcAft>
            </a:pPr>
            <a:r>
              <a:rPr lang="it-IT" sz="2000" b="1" dirty="0" smtClean="0">
                <a:solidFill>
                  <a:srgbClr val="00B050"/>
                </a:solidFill>
                <a:latin typeface="Copperplate Gothic Bold" pitchFamily="34" charset="0"/>
                <a:ea typeface="Calibri" pitchFamily="34" charset="0"/>
                <a:cs typeface="Times New Roman" pitchFamily="18" charset="0"/>
              </a:rPr>
              <a:t>Aprile Alessia  - 1^C IPCT </a:t>
            </a:r>
          </a:p>
          <a:p>
            <a:pPr lvl="0" algn="ctr" eaLnBrk="0" fontAlgn="base" hangingPunct="0">
              <a:spcBef>
                <a:spcPct val="0"/>
              </a:spcBef>
              <a:spcAft>
                <a:spcPct val="0"/>
              </a:spcAft>
            </a:pPr>
            <a:endParaRPr lang="it-IT" sz="2000" b="1" dirty="0" smtClean="0">
              <a:solidFill>
                <a:srgbClr val="00B050"/>
              </a:solidFill>
              <a:latin typeface="Copperplate Gothic Bold" pitchFamily="34" charset="0"/>
              <a:ea typeface="Calibri" pitchFamily="34" charset="0"/>
              <a:cs typeface="Times New Roman" pitchFamily="18" charset="0"/>
            </a:endParaRPr>
          </a:p>
          <a:p>
            <a:pPr lvl="0" algn="ctr" eaLnBrk="0" fontAlgn="base" hangingPunct="0">
              <a:spcBef>
                <a:spcPct val="0"/>
              </a:spcBef>
              <a:spcAft>
                <a:spcPct val="0"/>
              </a:spcAft>
            </a:pPr>
            <a:r>
              <a:rPr lang="it-IT" sz="2400" b="1" i="1" dirty="0" smtClean="0">
                <a:solidFill>
                  <a:schemeClr val="accent6">
                    <a:lumMod val="50000"/>
                  </a:schemeClr>
                </a:solidFill>
                <a:latin typeface="Times New Roman" pitchFamily="18" charset="0"/>
                <a:ea typeface="Calibri" pitchFamily="34" charset="0"/>
                <a:cs typeface="Times New Roman" pitchFamily="18" charset="0"/>
              </a:rPr>
              <a:t>   </a:t>
            </a:r>
            <a:r>
              <a:rPr lang="it-IT" sz="2400" b="1" i="1" dirty="0" smtClean="0">
                <a:solidFill>
                  <a:schemeClr val="accent6">
                    <a:lumMod val="50000"/>
                  </a:schemeClr>
                </a:solidFill>
                <a:latin typeface="Times New Roman" pitchFamily="18" charset="0"/>
                <a:ea typeface="Calibri" pitchFamily="34" charset="0"/>
                <a:cs typeface="Times New Roman" pitchFamily="18" charset="0"/>
              </a:rPr>
              <a:t> </a:t>
            </a:r>
            <a:r>
              <a:rPr lang="it-IT" sz="2000" b="1" i="1" dirty="0" smtClean="0">
                <a:solidFill>
                  <a:schemeClr val="accent6">
                    <a:lumMod val="50000"/>
                  </a:schemeClr>
                </a:solidFill>
                <a:latin typeface="Times New Roman" pitchFamily="18" charset="0"/>
                <a:ea typeface="Calibri" pitchFamily="34" charset="0"/>
                <a:cs typeface="Times New Roman" pitchFamily="18" charset="0"/>
              </a:rPr>
              <a:t>prof.ssa Maria Di  Noto</a:t>
            </a:r>
            <a:endParaRPr lang="it-IT" sz="1100" dirty="0" smtClean="0">
              <a:solidFill>
                <a:schemeClr val="accent6">
                  <a:lumMod val="50000"/>
                </a:schemeClr>
              </a:solidFill>
              <a:latin typeface="Arial" pitchFamily="34" charset="0"/>
              <a:cs typeface="Arial" pitchFamily="34" charset="0"/>
            </a:endParaRPr>
          </a:p>
          <a:p>
            <a:pPr lvl="0" algn="ctr" eaLnBrk="0" fontAlgn="base" hangingPunct="0">
              <a:spcBef>
                <a:spcPct val="0"/>
              </a:spcBef>
              <a:spcAft>
                <a:spcPct val="0"/>
              </a:spcAft>
            </a:pPr>
            <a:r>
              <a:rPr lang="it-IT" b="1" i="1" dirty="0" smtClean="0">
                <a:solidFill>
                  <a:srgbClr val="002060"/>
                </a:solidFill>
                <a:latin typeface="Times New Roman" pitchFamily="18" charset="0"/>
                <a:ea typeface="Calibri" pitchFamily="34" charset="0"/>
                <a:cs typeface="Times New Roman" pitchFamily="18" charset="0"/>
              </a:rPr>
              <a:t/>
            </a:r>
            <a:br>
              <a:rPr lang="it-IT" b="1" i="1" dirty="0" smtClean="0">
                <a:solidFill>
                  <a:srgbClr val="002060"/>
                </a:solidFill>
                <a:latin typeface="Times New Roman" pitchFamily="18" charset="0"/>
                <a:ea typeface="Calibri" pitchFamily="34" charset="0"/>
                <a:cs typeface="Times New Roman" pitchFamily="18" charset="0"/>
              </a:rPr>
            </a:br>
            <a:r>
              <a:rPr lang="it-IT" b="1" i="1" dirty="0" smtClean="0">
                <a:solidFill>
                  <a:srgbClr val="002060"/>
                </a:solidFill>
                <a:latin typeface="Times New Roman" pitchFamily="18" charset="0"/>
                <a:ea typeface="Calibri" pitchFamily="34" charset="0"/>
                <a:cs typeface="Times New Roman" pitchFamily="18" charset="0"/>
              </a:rPr>
              <a:t>UDA  - </a:t>
            </a:r>
            <a:r>
              <a:rPr lang="it-IT" b="1" i="1" dirty="0" err="1" smtClean="0">
                <a:solidFill>
                  <a:srgbClr val="002060"/>
                </a:solidFill>
                <a:latin typeface="Times New Roman" pitchFamily="18" charset="0"/>
                <a:ea typeface="Calibri" pitchFamily="34" charset="0"/>
                <a:cs typeface="Times New Roman" pitchFamily="18" charset="0"/>
              </a:rPr>
              <a:t>Impresando</a:t>
            </a:r>
            <a:r>
              <a:rPr lang="it-IT" b="1" i="1" dirty="0" smtClean="0">
                <a:solidFill>
                  <a:srgbClr val="002060"/>
                </a:solidFill>
                <a:latin typeface="Times New Roman" pitchFamily="18" charset="0"/>
                <a:ea typeface="Calibri" pitchFamily="34" charset="0"/>
                <a:cs typeface="Times New Roman" pitchFamily="18" charset="0"/>
              </a:rPr>
              <a:t> si apprende</a:t>
            </a:r>
            <a:endParaRPr lang="it-IT" dirty="0">
              <a:solidFill>
                <a:srgbClr val="002060"/>
              </a:solidFill>
            </a:endParaRPr>
          </a:p>
        </p:txBody>
      </p:sp>
      <p:pic>
        <p:nvPicPr>
          <p:cNvPr id="2050" name="Picture 2" descr="C:\Users\Utente\Desktop\images (1).jpg"/>
          <p:cNvPicPr>
            <a:picLocks noChangeAspect="1" noChangeArrowheads="1"/>
          </p:cNvPicPr>
          <p:nvPr/>
        </p:nvPicPr>
        <p:blipFill>
          <a:blip r:embed="rId2" cstate="print"/>
          <a:srcRect/>
          <a:stretch>
            <a:fillRect/>
          </a:stretch>
        </p:blipFill>
        <p:spPr bwMode="auto">
          <a:xfrm>
            <a:off x="6516216" y="620688"/>
            <a:ext cx="2175123" cy="3268627"/>
          </a:xfrm>
          <a:prstGeom prst="rect">
            <a:avLst/>
          </a:prstGeom>
          <a:noFill/>
        </p:spPr>
      </p:pic>
      <p:pic>
        <p:nvPicPr>
          <p:cNvPr id="2051" name="Picture 3" descr="C:\Users\Utente\Desktop\bell-caffc3a8.jpg"/>
          <p:cNvPicPr>
            <a:picLocks noChangeAspect="1" noChangeArrowheads="1"/>
          </p:cNvPicPr>
          <p:nvPr/>
        </p:nvPicPr>
        <p:blipFill>
          <a:blip r:embed="rId3" cstate="print"/>
          <a:srcRect/>
          <a:stretch>
            <a:fillRect/>
          </a:stretch>
        </p:blipFill>
        <p:spPr bwMode="auto">
          <a:xfrm>
            <a:off x="6066115" y="4293096"/>
            <a:ext cx="3077885" cy="2564904"/>
          </a:xfrm>
          <a:prstGeom prst="rect">
            <a:avLst/>
          </a:prstGeom>
          <a:solidFill>
            <a:schemeClr val="accent1">
              <a:lumMod val="60000"/>
              <a:lumOff val="40000"/>
            </a:schemeClr>
          </a:solid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04800" y="457200"/>
            <a:ext cx="8686800" cy="595536"/>
          </a:xfrm>
        </p:spPr>
        <p:txBody>
          <a:bodyPr>
            <a:normAutofit fontScale="90000"/>
          </a:bodyPr>
          <a:lstStyle/>
          <a:p>
            <a:pPr algn="ctr"/>
            <a:r>
              <a:rPr lang="it-IT" dirty="0" smtClean="0"/>
              <a:t>Punti di forza</a:t>
            </a:r>
            <a:endParaRPr lang="it-IT" dirty="0"/>
          </a:p>
        </p:txBody>
      </p:sp>
      <p:sp>
        <p:nvSpPr>
          <p:cNvPr id="4" name="Segnaposto contenuto 3"/>
          <p:cNvSpPr>
            <a:spLocks noGrp="1"/>
          </p:cNvSpPr>
          <p:nvPr>
            <p:ph idx="1"/>
          </p:nvPr>
        </p:nvSpPr>
        <p:spPr>
          <a:xfrm>
            <a:off x="304800" y="1340768"/>
            <a:ext cx="8299648" cy="4739357"/>
          </a:xfrm>
        </p:spPr>
        <p:txBody>
          <a:bodyPr>
            <a:normAutofit fontScale="62500" lnSpcReduction="20000"/>
          </a:bodyPr>
          <a:lstStyle/>
          <a:p>
            <a:pPr algn="just"/>
            <a:r>
              <a:rPr lang="it-IT" dirty="0" smtClean="0"/>
              <a:t>Punto di forza dell'azienda Bell </a:t>
            </a:r>
            <a:r>
              <a:rPr lang="it-IT" dirty="0" err="1" smtClean="0"/>
              <a:t>Caffé</a:t>
            </a:r>
            <a:r>
              <a:rPr lang="it-IT" dirty="0" smtClean="0"/>
              <a:t>, oltre alle sue prelibate miscele, è il grande interesse che, da sempre, ha mostrato verso la qualità dei sistemi di gestione, permettendole di conseguire l'importante Certificazione UNI EN ISO 9001:2008. </a:t>
            </a:r>
          </a:p>
          <a:p>
            <a:pPr algn="just"/>
            <a:r>
              <a:rPr lang="it-IT" dirty="0" smtClean="0"/>
              <a:t>Inoltre Bell </a:t>
            </a:r>
            <a:r>
              <a:rPr lang="it-IT" dirty="0" err="1" smtClean="0"/>
              <a:t>Caffé</a:t>
            </a:r>
            <a:r>
              <a:rPr lang="it-IT" dirty="0" smtClean="0"/>
              <a:t>, attenta anche all'attuale problema dell'impatto ambientale, ha ottenuto la Certificazione dei Sistemi di gestione Ambientale ISO 14000:2004. </a:t>
            </a:r>
          </a:p>
          <a:p>
            <a:pPr algn="just"/>
            <a:r>
              <a:rPr lang="it-IT" dirty="0" smtClean="0"/>
              <a:t>Nel 2013 l’azienda ha ottenuto un finanziamento nell’ambito del bando del Ministero dell’Ambiente “Accesso al finanziamento, in regime di “de </a:t>
            </a:r>
            <a:r>
              <a:rPr lang="it-IT" dirty="0" err="1" smtClean="0"/>
              <a:t>minimis</a:t>
            </a:r>
            <a:r>
              <a:rPr lang="it-IT" dirty="0" smtClean="0"/>
              <a:t>”, di progetti per l’analisi dell’impronta di carbonio nel ciclo di vita dei prodotti di largo consumo”, finalizzato al calcolo della </a:t>
            </a:r>
            <a:r>
              <a:rPr lang="it-IT" dirty="0" err="1" smtClean="0"/>
              <a:t>carbon</a:t>
            </a:r>
            <a:r>
              <a:rPr lang="it-IT" dirty="0" smtClean="0"/>
              <a:t> </a:t>
            </a:r>
            <a:r>
              <a:rPr lang="it-IT" dirty="0" err="1" smtClean="0"/>
              <a:t>footprint</a:t>
            </a:r>
            <a:r>
              <a:rPr lang="it-IT" dirty="0" smtClean="0"/>
              <a:t> di prodotto (CFP) delle linee Espresso, Casa, Cialde e Capsule. </a:t>
            </a:r>
          </a:p>
          <a:p>
            <a:pPr algn="just"/>
            <a:r>
              <a:rPr lang="it-IT" dirty="0" smtClean="0"/>
              <a:t>L’analisi della </a:t>
            </a:r>
            <a:r>
              <a:rPr lang="it-IT" dirty="0" err="1" smtClean="0"/>
              <a:t>carbon</a:t>
            </a:r>
            <a:r>
              <a:rPr lang="it-IT" dirty="0" smtClean="0"/>
              <a:t> </a:t>
            </a:r>
            <a:r>
              <a:rPr lang="it-IT" dirty="0" err="1" smtClean="0"/>
              <a:t>footprint</a:t>
            </a:r>
            <a:r>
              <a:rPr lang="it-IT" dirty="0" smtClean="0"/>
              <a:t> dei prodotti delle quattro linee è stata realizzata per comprendere le caratteristiche in termini di sostenibilità ambientale del prodotto, attraverso l’analisi dell’energia richiesta per la sua produzione, dell’impatto del reperimento delle materie prime, la definizione delle caratteristiche ambientali del packaging oltre che della distribuzione all’utente finale e dello smaltimento.</a:t>
            </a:r>
            <a:endParaRPr lang="it-IT"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4800" y="457200"/>
            <a:ext cx="8686800" cy="595536"/>
          </a:xfrm>
        </p:spPr>
        <p:txBody>
          <a:bodyPr>
            <a:normAutofit fontScale="90000"/>
          </a:bodyPr>
          <a:lstStyle/>
          <a:p>
            <a:r>
              <a:rPr lang="it-IT" dirty="0" smtClean="0"/>
              <a:t>IL MINISTERO DELL'AMBIENTE FINANZIA LA CARBON FOOTPRINT</a:t>
            </a:r>
            <a:br>
              <a:rPr lang="it-IT" dirty="0" smtClean="0"/>
            </a:br>
            <a:endParaRPr lang="it-IT" dirty="0"/>
          </a:p>
        </p:txBody>
      </p:sp>
      <p:sp>
        <p:nvSpPr>
          <p:cNvPr id="3" name="Segnaposto contenuto 2"/>
          <p:cNvSpPr>
            <a:spLocks noGrp="1"/>
          </p:cNvSpPr>
          <p:nvPr>
            <p:ph idx="1"/>
          </p:nvPr>
        </p:nvSpPr>
        <p:spPr/>
        <p:txBody>
          <a:bodyPr>
            <a:normAutofit fontScale="25000" lnSpcReduction="20000"/>
          </a:bodyPr>
          <a:lstStyle/>
          <a:p>
            <a:pPr algn="just">
              <a:buNone/>
            </a:pPr>
            <a:r>
              <a:rPr lang="it-IT" sz="6400" dirty="0" smtClean="0">
                <a:latin typeface="Arial" pitchFamily="34" charset="0"/>
                <a:cs typeface="Arial" pitchFamily="34" charset="0"/>
              </a:rPr>
              <a:t>In data 25/01/13 il Ministero dell’ambiente e della tutela del territorio e del mare, ha emanato un bando pubblico per finanziare progetti per l’analisi dell’impronta di carbonio </a:t>
            </a:r>
            <a:r>
              <a:rPr lang="it-IT" sz="6400" b="1" dirty="0" smtClean="0">
                <a:latin typeface="Arial" pitchFamily="34" charset="0"/>
                <a:cs typeface="Arial" pitchFamily="34" charset="0"/>
              </a:rPr>
              <a:t>(</a:t>
            </a:r>
            <a:r>
              <a:rPr lang="it-IT" sz="6400" b="1" dirty="0" err="1" smtClean="0">
                <a:latin typeface="Arial" pitchFamily="34" charset="0"/>
                <a:cs typeface="Arial" pitchFamily="34" charset="0"/>
              </a:rPr>
              <a:t>carbon</a:t>
            </a:r>
            <a:r>
              <a:rPr lang="it-IT" sz="6400" b="1" dirty="0" smtClean="0">
                <a:latin typeface="Arial" pitchFamily="34" charset="0"/>
                <a:cs typeface="Arial" pitchFamily="34" charset="0"/>
              </a:rPr>
              <a:t> </a:t>
            </a:r>
            <a:r>
              <a:rPr lang="it-IT" sz="6400" b="1" dirty="0" err="1" smtClean="0">
                <a:latin typeface="Arial" pitchFamily="34" charset="0"/>
                <a:cs typeface="Arial" pitchFamily="34" charset="0"/>
              </a:rPr>
              <a:t>footprint</a:t>
            </a:r>
            <a:r>
              <a:rPr lang="it-IT" sz="6400" b="1" dirty="0" smtClean="0">
                <a:latin typeface="Arial" pitchFamily="34" charset="0"/>
                <a:cs typeface="Arial" pitchFamily="34" charset="0"/>
              </a:rPr>
              <a:t>) </a:t>
            </a:r>
            <a:r>
              <a:rPr lang="it-IT" sz="6400" dirty="0" smtClean="0">
                <a:latin typeface="Arial" pitchFamily="34" charset="0"/>
                <a:cs typeface="Arial" pitchFamily="34" charset="0"/>
              </a:rPr>
              <a:t>dei prodotti di largo consumo, ai fini della individuazione ed attuazione delle misure per la riduzione delle emissioni di gas ad effetto serra.</a:t>
            </a:r>
          </a:p>
          <a:p>
            <a:pPr algn="just">
              <a:buNone/>
            </a:pPr>
            <a:endParaRPr lang="it-IT" sz="6400" dirty="0" smtClean="0">
              <a:latin typeface="Arial" pitchFamily="34" charset="0"/>
              <a:cs typeface="Arial" pitchFamily="34" charset="0"/>
            </a:endParaRPr>
          </a:p>
          <a:p>
            <a:pPr algn="just">
              <a:buNone/>
            </a:pPr>
            <a:r>
              <a:rPr lang="it-IT" sz="6400" dirty="0" smtClean="0">
                <a:latin typeface="Arial" pitchFamily="34" charset="0"/>
                <a:cs typeface="Arial" pitchFamily="34" charset="0"/>
              </a:rPr>
              <a:t>Tale Bando si inserisce nel quadro più ampio della </a:t>
            </a:r>
            <a:r>
              <a:rPr lang="it-IT" sz="6400" dirty="0" err="1" smtClean="0">
                <a:latin typeface="Arial" pitchFamily="34" charset="0"/>
                <a:cs typeface="Arial" pitchFamily="34" charset="0"/>
              </a:rPr>
              <a:t>roadshow</a:t>
            </a:r>
            <a:r>
              <a:rPr lang="it-IT" sz="6400" dirty="0" smtClean="0">
                <a:latin typeface="Arial" pitchFamily="34" charset="0"/>
                <a:cs typeface="Arial" pitchFamily="34" charset="0"/>
              </a:rPr>
              <a:t> sullo sviluppo sostenibile e la green economy che il Ministero dell'Ambiente sta avviando con la duplice finalità di promuovere la crescita delle imprese verdi stimolando nello stesso tempo buone pratiche per la riduzione delle emissioni di anidride carbonica.</a:t>
            </a:r>
          </a:p>
          <a:p>
            <a:pPr algn="just">
              <a:buNone/>
            </a:pPr>
            <a:endParaRPr lang="it-IT" sz="6400" dirty="0" smtClean="0">
              <a:latin typeface="Arial" pitchFamily="34" charset="0"/>
              <a:cs typeface="Arial" pitchFamily="34" charset="0"/>
            </a:endParaRPr>
          </a:p>
          <a:p>
            <a:pPr algn="just">
              <a:buNone/>
            </a:pPr>
            <a:r>
              <a:rPr lang="it-IT" sz="6400" dirty="0" smtClean="0">
                <a:latin typeface="Arial" pitchFamily="34" charset="0"/>
                <a:cs typeface="Arial" pitchFamily="34" charset="0"/>
              </a:rPr>
              <a:t>Il bando di finanziamento, ha erogato i fondi in regime “de </a:t>
            </a:r>
            <a:r>
              <a:rPr lang="it-IT" sz="6400" dirty="0" err="1" smtClean="0">
                <a:latin typeface="Arial" pitchFamily="34" charset="0"/>
                <a:cs typeface="Arial" pitchFamily="34" charset="0"/>
              </a:rPr>
              <a:t>minimis</a:t>
            </a:r>
            <a:r>
              <a:rPr lang="it-IT" sz="6400" dirty="0" smtClean="0">
                <a:latin typeface="Arial" pitchFamily="34" charset="0"/>
                <a:cs typeface="Arial" pitchFamily="34" charset="0"/>
              </a:rPr>
              <a:t>”, premiando progetti aziendali rivolti all’analisi dell’</a:t>
            </a:r>
            <a:r>
              <a:rPr lang="it-IT" sz="6400" dirty="0" smtClean="0">
                <a:latin typeface="Arial" pitchFamily="34" charset="0"/>
                <a:cs typeface="Arial" pitchFamily="34" charset="0"/>
                <a:hlinkClick r:id="rId3"/>
              </a:rPr>
              <a:t>impronta di carbonio</a:t>
            </a:r>
            <a:r>
              <a:rPr lang="it-IT" sz="6400" dirty="0" smtClean="0">
                <a:latin typeface="Arial" pitchFamily="34" charset="0"/>
                <a:cs typeface="Arial" pitchFamily="34" charset="0"/>
              </a:rPr>
              <a:t> nel ciclo di vita dei prodotti di largo consumo, al fine di individuare e attuare misure volte a ridurre le emissioni di gas ad effetto serra: ossia l’elargizione di un finanziamento a fondo perduto, con un contributo fino al 70% delle spese ammissibili e con un limite massimo di 70.000 euro. </a:t>
            </a:r>
            <a:br>
              <a:rPr lang="it-IT" sz="6400" dirty="0" smtClean="0">
                <a:latin typeface="Arial" pitchFamily="34" charset="0"/>
                <a:cs typeface="Arial" pitchFamily="34" charset="0"/>
              </a:rPr>
            </a:br>
            <a:r>
              <a:rPr lang="it-IT" sz="6400" b="1" dirty="0" smtClean="0">
                <a:latin typeface="Arial" pitchFamily="34" charset="0"/>
                <a:cs typeface="Arial" pitchFamily="34" charset="0"/>
                <a:hlinkClick r:id="rId4"/>
              </a:rPr>
              <a:t/>
            </a:r>
            <a:br>
              <a:rPr lang="it-IT" sz="6400" b="1" dirty="0" smtClean="0">
                <a:latin typeface="Arial" pitchFamily="34" charset="0"/>
                <a:cs typeface="Arial" pitchFamily="34" charset="0"/>
                <a:hlinkClick r:id="rId4"/>
              </a:rPr>
            </a:br>
            <a:r>
              <a:rPr lang="it-IT" sz="3600" b="1" dirty="0" smtClean="0">
                <a:latin typeface="Arial" pitchFamily="34" charset="0"/>
                <a:cs typeface="Arial" pitchFamily="34" charset="0"/>
                <a:hlinkClick r:id="rId4"/>
              </a:rPr>
              <a:t/>
            </a:r>
            <a:br>
              <a:rPr lang="it-IT" sz="3600" b="1" dirty="0" smtClean="0">
                <a:latin typeface="Arial" pitchFamily="34" charset="0"/>
                <a:cs typeface="Arial" pitchFamily="34" charset="0"/>
                <a:hlinkClick r:id="rId4"/>
              </a:rPr>
            </a:br>
            <a:r>
              <a:rPr lang="it-IT" sz="3600" b="1" dirty="0" smtClean="0">
                <a:latin typeface="Arial" pitchFamily="34" charset="0"/>
                <a:cs typeface="Arial" pitchFamily="34" charset="0"/>
                <a:hlinkClick r:id="rId4"/>
              </a:rPr>
              <a:t/>
            </a:r>
            <a:br>
              <a:rPr lang="it-IT" sz="3600" b="1" dirty="0" smtClean="0">
                <a:latin typeface="Arial" pitchFamily="34" charset="0"/>
                <a:cs typeface="Arial" pitchFamily="34" charset="0"/>
                <a:hlinkClick r:id="rId4"/>
              </a:rPr>
            </a:br>
            <a:r>
              <a:rPr lang="it-IT" sz="3600" dirty="0" smtClean="0">
                <a:latin typeface="Arial" pitchFamily="34" charset="0"/>
                <a:cs typeface="Arial" pitchFamily="34" charset="0"/>
              </a:rPr>
              <a:t/>
            </a:r>
            <a:br>
              <a:rPr lang="it-IT" sz="3600" dirty="0" smtClean="0">
                <a:latin typeface="Arial" pitchFamily="34" charset="0"/>
                <a:cs typeface="Arial" pitchFamily="34" charset="0"/>
              </a:rPr>
            </a:br>
            <a:r>
              <a:rPr lang="it-IT" sz="3600" dirty="0" smtClean="0">
                <a:latin typeface="Arial" pitchFamily="34" charset="0"/>
                <a:cs typeface="Arial" pitchFamily="34" charset="0"/>
              </a:rPr>
              <a:t/>
            </a:r>
            <a:br>
              <a:rPr lang="it-IT" sz="3600" dirty="0" smtClean="0">
                <a:latin typeface="Arial" pitchFamily="34" charset="0"/>
                <a:cs typeface="Arial" pitchFamily="34" charset="0"/>
              </a:rPr>
            </a:br>
            <a:r>
              <a:rPr lang="it-IT" dirty="0" smtClean="0"/>
              <a:t/>
            </a:r>
            <a:br>
              <a:rPr lang="it-IT" dirty="0" smtClean="0"/>
            </a:br>
            <a:r>
              <a:rPr lang="it-IT" dirty="0" smtClean="0"/>
              <a:t/>
            </a:r>
            <a:br>
              <a:rPr lang="it-IT" dirty="0" smtClean="0"/>
            </a:br>
            <a:endParaRPr lang="it-IT" dirty="0"/>
          </a:p>
        </p:txBody>
      </p:sp>
      <p:pic>
        <p:nvPicPr>
          <p:cNvPr id="4" name="Picture 2" descr="C:\Users\Utente\Desktop\images.jpg"/>
          <p:cNvPicPr>
            <a:picLocks noChangeAspect="1" noChangeArrowheads="1"/>
          </p:cNvPicPr>
          <p:nvPr/>
        </p:nvPicPr>
        <p:blipFill>
          <a:blip r:embed="rId5" cstate="print"/>
          <a:srcRect l="15613" t="19516" r="14129" b="21935"/>
          <a:stretch>
            <a:fillRect/>
          </a:stretch>
        </p:blipFill>
        <p:spPr bwMode="auto">
          <a:xfrm>
            <a:off x="7164288" y="4833156"/>
            <a:ext cx="1944216" cy="1764196"/>
          </a:xfrm>
          <a:prstGeom prst="rect">
            <a:avLst/>
          </a:prstGeom>
          <a:solidFill>
            <a:schemeClr val="accent1">
              <a:lumMod val="60000"/>
              <a:lumOff val="40000"/>
            </a:schemeClr>
          </a:solid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4800" y="457200"/>
            <a:ext cx="8686800" cy="523528"/>
          </a:xfrm>
        </p:spPr>
        <p:txBody>
          <a:bodyPr>
            <a:noAutofit/>
          </a:bodyPr>
          <a:lstStyle/>
          <a:p>
            <a:pPr algn="ctr"/>
            <a:r>
              <a:rPr lang="it-IT" sz="2000" b="1" dirty="0" err="1" smtClean="0">
                <a:latin typeface="Arial" pitchFamily="34" charset="0"/>
                <a:cs typeface="Arial" pitchFamily="34" charset="0"/>
              </a:rPr>
              <a:t>Carbon</a:t>
            </a:r>
            <a:r>
              <a:rPr lang="it-IT" sz="2000" b="1" dirty="0" smtClean="0">
                <a:latin typeface="Arial" pitchFamily="34" charset="0"/>
                <a:cs typeface="Arial" pitchFamily="34" charset="0"/>
              </a:rPr>
              <a:t> </a:t>
            </a:r>
            <a:r>
              <a:rPr lang="it-IT" sz="2000" b="1" dirty="0" err="1" smtClean="0">
                <a:latin typeface="Arial" pitchFamily="34" charset="0"/>
                <a:cs typeface="Arial" pitchFamily="34" charset="0"/>
              </a:rPr>
              <a:t>Footprint</a:t>
            </a:r>
            <a:r>
              <a:rPr lang="it-IT" sz="2000" b="1" dirty="0" smtClean="0">
                <a:latin typeface="Arial" pitchFamily="34" charset="0"/>
                <a:cs typeface="Arial" pitchFamily="34" charset="0"/>
              </a:rPr>
              <a:t> - impronta climatica di carbonio </a:t>
            </a:r>
            <a:endParaRPr lang="it-IT" sz="2000" dirty="0"/>
          </a:p>
        </p:txBody>
      </p:sp>
      <p:sp>
        <p:nvSpPr>
          <p:cNvPr id="3" name="Segnaposto contenuto 2"/>
          <p:cNvSpPr>
            <a:spLocks noGrp="1"/>
          </p:cNvSpPr>
          <p:nvPr>
            <p:ph idx="1"/>
          </p:nvPr>
        </p:nvSpPr>
        <p:spPr>
          <a:xfrm>
            <a:off x="304800" y="1916832"/>
            <a:ext cx="8686800" cy="4163293"/>
          </a:xfrm>
        </p:spPr>
        <p:txBody>
          <a:bodyPr>
            <a:normAutofit fontScale="85000" lnSpcReduction="20000"/>
          </a:bodyPr>
          <a:lstStyle/>
          <a:p>
            <a:pPr algn="just"/>
            <a:endParaRPr lang="it-IT" dirty="0" smtClean="0">
              <a:latin typeface="Arial" pitchFamily="34" charset="0"/>
              <a:cs typeface="Arial" pitchFamily="34" charset="0"/>
            </a:endParaRPr>
          </a:p>
          <a:p>
            <a:pPr algn="just"/>
            <a:r>
              <a:rPr lang="it-IT" sz="2400" dirty="0" smtClean="0">
                <a:latin typeface="Arial" pitchFamily="34" charset="0"/>
                <a:cs typeface="Arial" pitchFamily="34" charset="0"/>
              </a:rPr>
              <a:t>La </a:t>
            </a:r>
            <a:r>
              <a:rPr lang="it-IT" sz="2400" b="1" dirty="0" err="1" smtClean="0">
                <a:latin typeface="Arial" pitchFamily="34" charset="0"/>
                <a:cs typeface="Arial" pitchFamily="34" charset="0"/>
              </a:rPr>
              <a:t>Carbon</a:t>
            </a:r>
            <a:r>
              <a:rPr lang="it-IT" sz="2400" b="1" dirty="0" smtClean="0">
                <a:latin typeface="Arial" pitchFamily="34" charset="0"/>
                <a:cs typeface="Arial" pitchFamily="34" charset="0"/>
              </a:rPr>
              <a:t> </a:t>
            </a:r>
            <a:r>
              <a:rPr lang="it-IT" sz="2400" b="1" dirty="0" err="1" smtClean="0">
                <a:latin typeface="Arial" pitchFamily="34" charset="0"/>
                <a:cs typeface="Arial" pitchFamily="34" charset="0"/>
              </a:rPr>
              <a:t>Footprint</a:t>
            </a:r>
            <a:r>
              <a:rPr lang="it-IT" sz="2400" b="1" dirty="0" smtClean="0">
                <a:latin typeface="Arial" pitchFamily="34" charset="0"/>
                <a:cs typeface="Arial" pitchFamily="34" charset="0"/>
              </a:rPr>
              <a:t> </a:t>
            </a:r>
            <a:r>
              <a:rPr lang="it-IT" sz="2400" dirty="0" smtClean="0">
                <a:latin typeface="Arial" pitchFamily="34" charset="0"/>
                <a:cs typeface="Arial" pitchFamily="34" charset="0"/>
              </a:rPr>
              <a:t>di un prodotto è un indicatore sintetico che misura attraverso la metodologia LCA (Life </a:t>
            </a:r>
            <a:r>
              <a:rPr lang="it-IT" sz="2400" dirty="0" err="1" smtClean="0">
                <a:latin typeface="Arial" pitchFamily="34" charset="0"/>
                <a:cs typeface="Arial" pitchFamily="34" charset="0"/>
              </a:rPr>
              <a:t>Cycle</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Assessment</a:t>
            </a:r>
            <a:r>
              <a:rPr lang="it-IT" sz="2400" dirty="0" smtClean="0">
                <a:latin typeface="Arial" pitchFamily="34" charset="0"/>
                <a:cs typeface="Arial" pitchFamily="34" charset="0"/>
              </a:rPr>
              <a:t>) le emissioni di gas ad effetto serra, espresse in tonnellate di biossido di carbonio equivalente (CO2eq), derivanti dall’intero ciclo di vita del prodotto (dalla culla alla tomba), coinvolgendo tutta la </a:t>
            </a:r>
            <a:r>
              <a:rPr lang="it-IT" sz="2400" dirty="0" err="1" smtClean="0">
                <a:latin typeface="Arial" pitchFamily="34" charset="0"/>
                <a:cs typeface="Arial" pitchFamily="34" charset="0"/>
              </a:rPr>
              <a:t>supply</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chain</a:t>
            </a:r>
            <a:r>
              <a:rPr lang="it-IT" sz="2400" dirty="0" smtClean="0">
                <a:latin typeface="Arial" pitchFamily="34" charset="0"/>
                <a:cs typeface="Arial" pitchFamily="34" charset="0"/>
              </a:rPr>
              <a:t>, dalla produzione delle materie prime, al trasporto, alla trasformazione in prodotto finito, fino all’uso e la gestione del fine vita del prodotto stesso.</a:t>
            </a:r>
          </a:p>
          <a:p>
            <a:pPr algn="just"/>
            <a:r>
              <a:rPr lang="it-IT" sz="2400" dirty="0" smtClean="0">
                <a:latin typeface="Arial" pitchFamily="34" charset="0"/>
                <a:cs typeface="Arial" pitchFamily="34" charset="0"/>
              </a:rPr>
              <a:t>La </a:t>
            </a:r>
            <a:r>
              <a:rPr lang="it-IT" sz="2400" b="1" dirty="0" err="1" smtClean="0">
                <a:latin typeface="Arial" pitchFamily="34" charset="0"/>
                <a:cs typeface="Arial" pitchFamily="34" charset="0"/>
              </a:rPr>
              <a:t>Carbon</a:t>
            </a:r>
            <a:r>
              <a:rPr lang="it-IT" sz="2400" b="1" dirty="0" smtClean="0">
                <a:latin typeface="Arial" pitchFamily="34" charset="0"/>
                <a:cs typeface="Arial" pitchFamily="34" charset="0"/>
              </a:rPr>
              <a:t> </a:t>
            </a:r>
            <a:r>
              <a:rPr lang="it-IT" sz="2400" b="1" dirty="0" err="1" smtClean="0">
                <a:latin typeface="Arial" pitchFamily="34" charset="0"/>
                <a:cs typeface="Arial" pitchFamily="34" charset="0"/>
              </a:rPr>
              <a:t>Footprint</a:t>
            </a:r>
            <a:r>
              <a:rPr lang="it-IT" sz="2400" b="1" dirty="0" smtClean="0">
                <a:latin typeface="Arial" pitchFamily="34" charset="0"/>
                <a:cs typeface="Arial" pitchFamily="34" charset="0"/>
              </a:rPr>
              <a:t> </a:t>
            </a:r>
            <a:r>
              <a:rPr lang="it-IT" sz="2400" dirty="0" smtClean="0">
                <a:latin typeface="Arial" pitchFamily="34" charset="0"/>
                <a:cs typeface="Arial" pitchFamily="34" charset="0"/>
              </a:rPr>
              <a:t>è un'efficace strumento, sia di analisi e miglioramento interno, sia di comunicazione verso l'esterno in quanto  attraverso l’eco-etichettatura di prodotto e campagne di comunicazione ambientale mirate, l’impresa può comunicare al mercato la propria responsabilità ambientale e riposizionare il proprio </a:t>
            </a:r>
            <a:r>
              <a:rPr lang="it-IT" sz="2400" dirty="0" err="1" smtClean="0">
                <a:latin typeface="Arial" pitchFamily="34" charset="0"/>
                <a:cs typeface="Arial" pitchFamily="34" charset="0"/>
              </a:rPr>
              <a:t>brand</a:t>
            </a:r>
            <a:r>
              <a:rPr lang="it-IT" sz="2400" dirty="0" smtClean="0">
                <a:latin typeface="Arial" pitchFamily="34" charset="0"/>
                <a:cs typeface="Arial" pitchFamily="34" charset="0"/>
              </a:rPr>
              <a:t> rispetto alle nuove esigenze di consumo</a:t>
            </a:r>
            <a:r>
              <a:rPr lang="it-IT" dirty="0" smtClean="0">
                <a:latin typeface="Arial" pitchFamily="34" charset="0"/>
                <a:cs typeface="Arial" pitchFamily="34" charset="0"/>
              </a:rPr>
              <a:t>.</a:t>
            </a:r>
            <a:endParaRPr lang="it-IT" dirty="0"/>
          </a:p>
        </p:txBody>
      </p:sp>
      <p:pic>
        <p:nvPicPr>
          <p:cNvPr id="4" name="Picture 2"/>
          <p:cNvPicPr>
            <a:picLocks noChangeAspect="1" noChangeArrowheads="1"/>
          </p:cNvPicPr>
          <p:nvPr/>
        </p:nvPicPr>
        <p:blipFill>
          <a:blip r:embed="rId3" cstate="print"/>
          <a:srcRect l="32952" t="26914" r="33951" b="59403"/>
          <a:stretch>
            <a:fillRect/>
          </a:stretch>
        </p:blipFill>
        <p:spPr bwMode="auto">
          <a:xfrm>
            <a:off x="1331640" y="1052736"/>
            <a:ext cx="7200800" cy="108012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LCA e </a:t>
            </a:r>
            <a:r>
              <a:rPr lang="it-IT" dirty="0" err="1" smtClean="0"/>
              <a:t>Sostenibilita’</a:t>
            </a:r>
            <a:r>
              <a:rPr lang="it-IT" dirty="0" smtClean="0"/>
              <a:t> ambientale</a:t>
            </a:r>
            <a:endParaRPr lang="it-IT" dirty="0"/>
          </a:p>
        </p:txBody>
      </p:sp>
      <p:pic>
        <p:nvPicPr>
          <p:cNvPr id="23554" name="Picture 2"/>
          <p:cNvPicPr>
            <a:picLocks noGrp="1" noChangeAspect="1" noChangeArrowheads="1"/>
          </p:cNvPicPr>
          <p:nvPr>
            <p:ph idx="1"/>
          </p:nvPr>
        </p:nvPicPr>
        <p:blipFill>
          <a:blip r:embed="rId3" cstate="print"/>
          <a:srcRect l="32952" t="43333" r="33951" b="14705"/>
          <a:stretch>
            <a:fillRect/>
          </a:stretch>
        </p:blipFill>
        <p:spPr bwMode="auto">
          <a:xfrm>
            <a:off x="1547664" y="1340768"/>
            <a:ext cx="6768752" cy="3312368"/>
          </a:xfrm>
          <a:prstGeom prst="rect">
            <a:avLst/>
          </a:prstGeom>
          <a:noFill/>
          <a:ln w="9525">
            <a:noFill/>
            <a:miter lim="800000"/>
            <a:headEnd/>
            <a:tailEnd/>
          </a:ln>
          <a:effectLst>
            <a:glow rad="228600">
              <a:schemeClr val="accent1">
                <a:satMod val="175000"/>
                <a:alpha val="40000"/>
              </a:schemeClr>
            </a:glow>
          </a:effectLst>
        </p:spPr>
      </p:pic>
      <p:pic>
        <p:nvPicPr>
          <p:cNvPr id="23555" name="Picture 3"/>
          <p:cNvPicPr>
            <a:picLocks noChangeAspect="1" noChangeArrowheads="1"/>
          </p:cNvPicPr>
          <p:nvPr/>
        </p:nvPicPr>
        <p:blipFill>
          <a:blip r:embed="rId4" cstate="print"/>
          <a:srcRect l="36138" t="47613" r="37195" b="24926"/>
          <a:stretch>
            <a:fillRect/>
          </a:stretch>
        </p:blipFill>
        <p:spPr bwMode="auto">
          <a:xfrm>
            <a:off x="2915816" y="4797152"/>
            <a:ext cx="3744416" cy="1800200"/>
          </a:xfrm>
          <a:prstGeom prst="rect">
            <a:avLst/>
          </a:prstGeom>
          <a:noFill/>
          <a:ln w="9525">
            <a:noFill/>
            <a:miter lim="800000"/>
            <a:headEnd/>
            <a:tailEnd/>
          </a:ln>
          <a:effectLst>
            <a:glow rad="228600">
              <a:schemeClr val="accent6">
                <a:satMod val="175000"/>
                <a:alpha val="40000"/>
              </a:schemeClr>
            </a:glo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err="1" smtClean="0"/>
              <a:t>Sostenibilita’</a:t>
            </a:r>
            <a:r>
              <a:rPr lang="it-IT" dirty="0" smtClean="0"/>
              <a:t> ambientale</a:t>
            </a:r>
            <a:endParaRPr lang="it-IT" dirty="0"/>
          </a:p>
        </p:txBody>
      </p:sp>
      <p:pic>
        <p:nvPicPr>
          <p:cNvPr id="26626" name="Picture 2"/>
          <p:cNvPicPr>
            <a:picLocks noGrp="1" noChangeAspect="1" noChangeArrowheads="1"/>
          </p:cNvPicPr>
          <p:nvPr>
            <p:ph idx="1"/>
          </p:nvPr>
        </p:nvPicPr>
        <p:blipFill>
          <a:blip r:embed="rId2" cstate="print"/>
          <a:srcRect l="13332" t="40514" r="47877" b="28802"/>
          <a:stretch>
            <a:fillRect/>
          </a:stretch>
        </p:blipFill>
        <p:spPr bwMode="auto">
          <a:xfrm>
            <a:off x="971600" y="2204864"/>
            <a:ext cx="7344816" cy="326650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1"/>
          </p:nvPr>
        </p:nvPicPr>
        <p:blipFill>
          <a:blip r:embed="rId2" cstate="print"/>
          <a:srcRect l="13273" t="4831" r="12483"/>
          <a:stretch>
            <a:fillRect/>
          </a:stretch>
        </p:blipFill>
        <p:spPr bwMode="auto">
          <a:xfrm>
            <a:off x="458223" y="332656"/>
            <a:ext cx="8492831" cy="6120680"/>
          </a:xfrm>
          <a:prstGeom prst="rect">
            <a:avLst/>
          </a:prstGeom>
          <a:solidFill>
            <a:schemeClr val="accent1">
              <a:lumMod val="40000"/>
              <a:lumOff val="60000"/>
            </a:schemeClr>
          </a:solidFill>
          <a:ln w="9525">
            <a:noFill/>
            <a:miter lim="800000"/>
            <a:headEnd/>
            <a:tailEnd/>
          </a:ln>
          <a:effectLst>
            <a:glow rad="228600">
              <a:schemeClr val="accent6">
                <a:satMod val="175000"/>
                <a:alpha val="40000"/>
              </a:schemeClr>
            </a:glo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Grp="1" noChangeAspect="1" noChangeArrowheads="1"/>
          </p:cNvPicPr>
          <p:nvPr>
            <p:ph idx="1"/>
          </p:nvPr>
        </p:nvPicPr>
        <p:blipFill>
          <a:blip r:embed="rId2" cstate="print"/>
          <a:srcRect l="70665" t="36593" r="3394" b="33178"/>
          <a:stretch>
            <a:fillRect/>
          </a:stretch>
        </p:blipFill>
        <p:spPr bwMode="auto">
          <a:xfrm>
            <a:off x="1217943" y="1176888"/>
            <a:ext cx="6954457" cy="4556368"/>
          </a:xfrm>
          <a:prstGeom prst="rect">
            <a:avLst/>
          </a:prstGeom>
          <a:noFill/>
          <a:ln w="9525">
            <a:noFill/>
            <a:miter lim="800000"/>
            <a:headEnd/>
            <a:tailEnd/>
          </a:ln>
        </p:spPr>
      </p:pic>
      <p:sp>
        <p:nvSpPr>
          <p:cNvPr id="5" name="Rettangolo arrotondato 4"/>
          <p:cNvSpPr/>
          <p:nvPr/>
        </p:nvSpPr>
        <p:spPr>
          <a:xfrm>
            <a:off x="1691680" y="260648"/>
            <a:ext cx="6120680" cy="86409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solidFill>
                  <a:schemeClr val="accent6">
                    <a:lumMod val="75000"/>
                  </a:schemeClr>
                </a:solidFill>
              </a:rPr>
              <a:t>Gestione aziendale ed impatto ambientale</a:t>
            </a:r>
            <a:endParaRPr lang="it-IT" sz="2400" b="1" dirty="0">
              <a:solidFill>
                <a:schemeClr val="accent6">
                  <a:lumMod val="7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gli investimenti ambientali</a:t>
            </a:r>
            <a:r>
              <a:rPr lang="it-IT" i="1" dirty="0" smtClean="0"/>
              <a:t> :</a:t>
            </a:r>
            <a:br>
              <a:rPr lang="it-IT" i="1" dirty="0" smtClean="0"/>
            </a:br>
            <a:r>
              <a:rPr lang="it-IT" i="1" dirty="0" smtClean="0"/>
              <a:t>Relazioni tra micro-sistema aziendale e macro-sistema ambientale</a:t>
            </a:r>
            <a:r>
              <a:rPr lang="it-IT" dirty="0" smtClean="0"/>
              <a:t>.</a:t>
            </a:r>
            <a:endParaRPr lang="it-IT" dirty="0"/>
          </a:p>
        </p:txBody>
      </p:sp>
      <p:sp>
        <p:nvSpPr>
          <p:cNvPr id="3" name="Segnaposto contenuto 2"/>
          <p:cNvSpPr>
            <a:spLocks noGrp="1"/>
          </p:cNvSpPr>
          <p:nvPr>
            <p:ph idx="1"/>
          </p:nvPr>
        </p:nvSpPr>
        <p:spPr>
          <a:xfrm>
            <a:off x="304800" y="2132856"/>
            <a:ext cx="8686800" cy="3947269"/>
          </a:xfrm>
        </p:spPr>
        <p:txBody>
          <a:bodyPr>
            <a:normAutofit fontScale="77500" lnSpcReduction="20000"/>
          </a:bodyPr>
          <a:lstStyle/>
          <a:p>
            <a:pPr algn="just"/>
            <a:r>
              <a:rPr lang="it-IT" dirty="0" smtClean="0"/>
              <a:t>I nuovi sistemi gestionali devono quindi fornire le informazioni necessarie alla compilazione di quadri contabili completi dal punto di vista dei rapporti tra l’impresa e il macrosistema ambientale. </a:t>
            </a:r>
          </a:p>
          <a:p>
            <a:pPr algn="just"/>
            <a:r>
              <a:rPr lang="it-IT" dirty="0" smtClean="0"/>
              <a:t>Come la contabilità generale tradizionale dà le informazioni sulla salute economica dell’azienda così la </a:t>
            </a:r>
            <a:r>
              <a:rPr lang="it-IT" i="1" dirty="0" smtClean="0"/>
              <a:t>contabilità sociale e ambientale</a:t>
            </a:r>
            <a:r>
              <a:rPr lang="it-IT" dirty="0" smtClean="0"/>
              <a:t> d’impresa dovrebbe produrre informazioni finalizzate alla realizzazione di</a:t>
            </a:r>
            <a:r>
              <a:rPr lang="it-IT" i="1" dirty="0" smtClean="0"/>
              <a:t> processi decisori e comunicazionali </a:t>
            </a:r>
            <a:r>
              <a:rPr lang="it-IT" dirty="0" smtClean="0"/>
              <a:t>riguardanti il </a:t>
            </a:r>
            <a:r>
              <a:rPr lang="it-IT" i="1" dirty="0" smtClean="0"/>
              <a:t>patrimonio sociale e ambientale di proprietà collettiva e su come questo viene utilizzato, salvaguardato e incrementato</a:t>
            </a:r>
            <a:r>
              <a:rPr lang="it-IT" dirty="0" smtClean="0"/>
              <a:t>.</a:t>
            </a:r>
          </a:p>
          <a:p>
            <a:pPr algn="just"/>
            <a:r>
              <a:rPr lang="it-IT" b="1" dirty="0" smtClean="0"/>
              <a:t>Analizziamo gli indicatori degli investimenti aziendali</a:t>
            </a:r>
            <a:endParaRPr lang="it-IT" b="1" dirty="0"/>
          </a:p>
        </p:txBody>
      </p:sp>
      <p:sp>
        <p:nvSpPr>
          <p:cNvPr id="4" name="Freccia a destra 3"/>
          <p:cNvSpPr/>
          <p:nvPr/>
        </p:nvSpPr>
        <p:spPr>
          <a:xfrm>
            <a:off x="7740352" y="602128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indicatori di processo</a:t>
            </a:r>
            <a:endParaRPr lang="it-IT" dirty="0"/>
          </a:p>
        </p:txBody>
      </p:sp>
      <p:sp>
        <p:nvSpPr>
          <p:cNvPr id="3" name="Segnaposto contenuto 2"/>
          <p:cNvSpPr>
            <a:spLocks noGrp="1"/>
          </p:cNvSpPr>
          <p:nvPr>
            <p:ph idx="1"/>
          </p:nvPr>
        </p:nvSpPr>
        <p:spPr/>
        <p:txBody>
          <a:bodyPr/>
          <a:lstStyle/>
          <a:p>
            <a:pPr algn="just"/>
            <a:r>
              <a:rPr lang="it-IT" dirty="0" smtClean="0"/>
              <a:t>Gli</a:t>
            </a:r>
            <a:r>
              <a:rPr lang="it-IT" b="1" dirty="0" smtClean="0"/>
              <a:t> indicatori di processo</a:t>
            </a:r>
            <a:r>
              <a:rPr lang="it-IT" dirty="0" smtClean="0"/>
              <a:t> sono facilmente calcolabili in quanto i dati che devono essere aggregati sono omogenei ed espressi in unità di peso; i campi in cui questi indicatori dovrebbero essere applicati riguardano i consumi di energia e l’uso delle materie prime per i quali viene misurata l’efficienza d’impiego, i prodotti, gli incidenti, i rifiuti.</a:t>
            </a:r>
            <a:endParaRPr lang="it-IT" dirty="0"/>
          </a:p>
        </p:txBody>
      </p:sp>
      <p:sp>
        <p:nvSpPr>
          <p:cNvPr id="4" name="Freccia a destra 3"/>
          <p:cNvSpPr/>
          <p:nvPr/>
        </p:nvSpPr>
        <p:spPr>
          <a:xfrm>
            <a:off x="7740352" y="602128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indicatori di gestione</a:t>
            </a:r>
            <a:endParaRPr lang="it-IT" dirty="0"/>
          </a:p>
        </p:txBody>
      </p:sp>
      <p:sp>
        <p:nvSpPr>
          <p:cNvPr id="3" name="Segnaposto contenuto 2"/>
          <p:cNvSpPr>
            <a:spLocks noGrp="1"/>
          </p:cNvSpPr>
          <p:nvPr>
            <p:ph idx="1"/>
          </p:nvPr>
        </p:nvSpPr>
        <p:spPr/>
        <p:txBody>
          <a:bodyPr>
            <a:normAutofit fontScale="70000" lnSpcReduction="20000"/>
          </a:bodyPr>
          <a:lstStyle/>
          <a:p>
            <a:pPr algn="just"/>
            <a:r>
              <a:rPr lang="it-IT" dirty="0" smtClean="0"/>
              <a:t>Gli </a:t>
            </a:r>
            <a:r>
              <a:rPr lang="it-IT" b="1" dirty="0" smtClean="0"/>
              <a:t>indicatori di gestione</a:t>
            </a:r>
            <a:r>
              <a:rPr lang="it-IT" dirty="0" smtClean="0"/>
              <a:t> invece sono necessari per valutare l’efficacia e gli sforzi compiuti </a:t>
            </a:r>
            <a:r>
              <a:rPr lang="it-IT" i="1" dirty="0" smtClean="0"/>
              <a:t>dall’organizzazione dell’impresa</a:t>
            </a:r>
            <a:r>
              <a:rPr lang="it-IT" dirty="0" smtClean="0"/>
              <a:t> nelle proprie relazioni ambientali ed aumentare la fiducia degli investitori sulle politiche ambientali esposte nel report. In sostanza questi indicatori consentono di verificare la qualità della gestione ambientale e di decidere i cambiamenti necessari per migliorarla.</a:t>
            </a:r>
          </a:p>
          <a:p>
            <a:pPr algn="just">
              <a:buNone/>
            </a:pPr>
            <a:r>
              <a:rPr lang="it-IT" dirty="0" smtClean="0"/>
              <a:t>Una suddivisione di tali indicatori in categorie consente di effettuare una distinzione tra: </a:t>
            </a:r>
          </a:p>
          <a:p>
            <a:pPr algn="just"/>
            <a:r>
              <a:rPr lang="it-IT" b="1" dirty="0" smtClean="0"/>
              <a:t>“indicatori di conformità</a:t>
            </a:r>
            <a:r>
              <a:rPr lang="it-IT" dirty="0" smtClean="0"/>
              <a:t>”, che misurano appunto quale è il grado di rispetto delle norme legislative e i problemi legati alla non ottemperanza di queste; </a:t>
            </a:r>
          </a:p>
          <a:p>
            <a:pPr algn="just"/>
            <a:r>
              <a:rPr lang="it-IT" dirty="0" smtClean="0"/>
              <a:t>“</a:t>
            </a:r>
            <a:r>
              <a:rPr lang="it-IT" b="1" dirty="0" smtClean="0"/>
              <a:t>indicatori di implementazione dei sistemi di management ambientale</a:t>
            </a:r>
            <a:r>
              <a:rPr lang="it-IT" dirty="0" smtClean="0"/>
              <a:t>” e “</a:t>
            </a:r>
            <a:r>
              <a:rPr lang="it-IT" b="1" dirty="0" smtClean="0"/>
              <a:t>indicatori che misurano l’integrazione tra le decisioni ambientali e le altre unità di business</a:t>
            </a:r>
            <a:r>
              <a:rPr lang="it-IT" dirty="0" smtClean="0"/>
              <a:t>”.</a:t>
            </a:r>
          </a:p>
          <a:p>
            <a:endParaRPr lang="it-IT" dirty="0"/>
          </a:p>
        </p:txBody>
      </p:sp>
      <p:sp>
        <p:nvSpPr>
          <p:cNvPr id="4" name="Freccia a destra 3"/>
          <p:cNvSpPr/>
          <p:nvPr/>
        </p:nvSpPr>
        <p:spPr>
          <a:xfrm>
            <a:off x="7740352" y="602128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Utente\Desktop\images.jpg"/>
          <p:cNvPicPr>
            <a:picLocks noChangeAspect="1" noChangeArrowheads="1"/>
          </p:cNvPicPr>
          <p:nvPr/>
        </p:nvPicPr>
        <p:blipFill>
          <a:blip r:embed="rId2" cstate="print"/>
          <a:srcRect/>
          <a:stretch>
            <a:fillRect/>
          </a:stretch>
        </p:blipFill>
        <p:spPr bwMode="auto">
          <a:xfrm>
            <a:off x="1257345" y="1288178"/>
            <a:ext cx="6483007" cy="4589094"/>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Indicatori </a:t>
            </a:r>
            <a:r>
              <a:rPr lang="it-IT" dirty="0" err="1" smtClean="0"/>
              <a:t>ecofinanziari</a:t>
            </a:r>
            <a:endParaRPr lang="it-IT" dirty="0"/>
          </a:p>
        </p:txBody>
      </p:sp>
      <p:sp>
        <p:nvSpPr>
          <p:cNvPr id="3" name="Segnaposto contenuto 2"/>
          <p:cNvSpPr>
            <a:spLocks noGrp="1"/>
          </p:cNvSpPr>
          <p:nvPr>
            <p:ph idx="1"/>
          </p:nvPr>
        </p:nvSpPr>
        <p:spPr/>
        <p:txBody>
          <a:bodyPr>
            <a:normAutofit fontScale="92500" lnSpcReduction="10000"/>
          </a:bodyPr>
          <a:lstStyle/>
          <a:p>
            <a:pPr algn="just"/>
            <a:r>
              <a:rPr lang="it-IT" dirty="0" smtClean="0"/>
              <a:t>Gli </a:t>
            </a:r>
            <a:r>
              <a:rPr lang="it-IT" b="1" dirty="0" smtClean="0"/>
              <a:t>indicatori che si basano sugli sforzi compiuti dalle imprese</a:t>
            </a:r>
            <a:r>
              <a:rPr lang="it-IT" dirty="0" smtClean="0"/>
              <a:t>, espressi in termini quantitativi o qualitativi, analizzano gli impegni delle imprese per </a:t>
            </a:r>
            <a:r>
              <a:rPr lang="it-IT" i="1" dirty="0" smtClean="0"/>
              <a:t>sviluppare e perfezionare le proprie prestazioni in tema di salvaguardia socio-ambientale</a:t>
            </a:r>
            <a:r>
              <a:rPr lang="it-IT" dirty="0" smtClean="0"/>
              <a:t>. Da un punto di vista</a:t>
            </a:r>
            <a:r>
              <a:rPr lang="it-IT" i="1" dirty="0" smtClean="0"/>
              <a:t> qualitativo </a:t>
            </a:r>
            <a:r>
              <a:rPr lang="it-IT" dirty="0" smtClean="0"/>
              <a:t>questi indicatori riguardano i problemi del macrosistema ambientale, anche attraverso lo sviluppo di specifici accorgimenti e procedimenti da utilizzare nelle varie fasi del processo produttivo.</a:t>
            </a:r>
            <a:endParaRPr lang="it-IT" dirty="0"/>
          </a:p>
        </p:txBody>
      </p:sp>
      <p:sp>
        <p:nvSpPr>
          <p:cNvPr id="4" name="Freccia a destra 3"/>
          <p:cNvSpPr/>
          <p:nvPr/>
        </p:nvSpPr>
        <p:spPr>
          <a:xfrm>
            <a:off x="7740352" y="602128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Indicatori fisici</a:t>
            </a:r>
            <a:endParaRPr lang="it-IT" dirty="0"/>
          </a:p>
        </p:txBody>
      </p:sp>
      <p:sp>
        <p:nvSpPr>
          <p:cNvPr id="3" name="Segnaposto contenuto 2"/>
          <p:cNvSpPr>
            <a:spLocks noGrp="1"/>
          </p:cNvSpPr>
          <p:nvPr>
            <p:ph idx="1"/>
          </p:nvPr>
        </p:nvSpPr>
        <p:spPr/>
        <p:txBody>
          <a:bodyPr>
            <a:normAutofit lnSpcReduction="10000"/>
          </a:bodyPr>
          <a:lstStyle/>
          <a:p>
            <a:pPr algn="just"/>
            <a:r>
              <a:rPr lang="it-IT" dirty="0" smtClean="0"/>
              <a:t>Gli</a:t>
            </a:r>
            <a:r>
              <a:rPr lang="it-IT" b="1" dirty="0" smtClean="0"/>
              <a:t> indicatori fisici diretti</a:t>
            </a:r>
            <a:r>
              <a:rPr lang="it-IT" dirty="0" smtClean="0"/>
              <a:t> invece riguardano soprattutto l’impatto inquinante sull’aria, sulle acque, il rumore, le emissioni di inquinanti e l’utilizzo delle materie prime.</a:t>
            </a:r>
          </a:p>
          <a:p>
            <a:pPr algn="just"/>
            <a:r>
              <a:rPr lang="it-IT" dirty="0" smtClean="0"/>
              <a:t>Gli</a:t>
            </a:r>
            <a:r>
              <a:rPr lang="it-IT" b="1" dirty="0" smtClean="0"/>
              <a:t> indicatori fisici indiretti</a:t>
            </a:r>
            <a:r>
              <a:rPr lang="it-IT" dirty="0" smtClean="0"/>
              <a:t> riguardano soprattutto la rilevazione degli incidenti, dei reclami o dei problemi, come le assenze per infortuni e malattie del lavoro, che un’impresa ha subito nell’arco di un periodo di tempo.</a:t>
            </a:r>
            <a:endParaRPr lang="it-IT" dirty="0"/>
          </a:p>
        </p:txBody>
      </p:sp>
      <p:sp>
        <p:nvSpPr>
          <p:cNvPr id="4" name="Freccia a destra 3"/>
          <p:cNvSpPr/>
          <p:nvPr/>
        </p:nvSpPr>
        <p:spPr>
          <a:xfrm>
            <a:off x="7740352" y="602128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Indicatori economici</a:t>
            </a:r>
            <a:endParaRPr lang="it-IT" dirty="0"/>
          </a:p>
        </p:txBody>
      </p:sp>
      <p:sp>
        <p:nvSpPr>
          <p:cNvPr id="3" name="Segnaposto contenuto 2"/>
          <p:cNvSpPr>
            <a:spLocks noGrp="1"/>
          </p:cNvSpPr>
          <p:nvPr>
            <p:ph idx="1"/>
          </p:nvPr>
        </p:nvSpPr>
        <p:spPr/>
        <p:txBody>
          <a:bodyPr/>
          <a:lstStyle/>
          <a:p>
            <a:pPr algn="just"/>
            <a:r>
              <a:rPr lang="it-IT" dirty="0" smtClean="0"/>
              <a:t>Gli</a:t>
            </a:r>
            <a:r>
              <a:rPr lang="it-IT" b="1" dirty="0" smtClean="0"/>
              <a:t> indicatori economici</a:t>
            </a:r>
            <a:r>
              <a:rPr lang="it-IT" dirty="0" smtClean="0"/>
              <a:t> analizzano tutti i costi, attuali e futuri, che direttamente o indirettamente si ricollegano alle problematiche socio-ambientali,  legati a spese che l’impresa dovrà sostenere per adempiere agli obblighi legati alle normative presenti e future </a:t>
            </a:r>
            <a:endParaRPr lang="it-IT"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tente\Desktop\download.jpg"/>
          <p:cNvPicPr>
            <a:picLocks noChangeAspect="1" noChangeArrowheads="1"/>
          </p:cNvPicPr>
          <p:nvPr/>
        </p:nvPicPr>
        <p:blipFill>
          <a:blip r:embed="rId2" cstate="print"/>
          <a:srcRect/>
          <a:stretch>
            <a:fillRect/>
          </a:stretch>
        </p:blipFill>
        <p:spPr bwMode="auto">
          <a:xfrm>
            <a:off x="1403648" y="1152760"/>
            <a:ext cx="6768752" cy="4504297"/>
          </a:xfrm>
          <a:prstGeom prst="rect">
            <a:avLst/>
          </a:prstGeom>
          <a:solidFill>
            <a:schemeClr val="accent1">
              <a:lumMod val="60000"/>
              <a:lumOff val="40000"/>
            </a:schemeClr>
          </a:solidFill>
          <a:ln w="76200">
            <a:solidFill>
              <a:schemeClr val="accent6"/>
            </a:solidFill>
          </a:ln>
          <a:effectLst>
            <a:glow rad="228600">
              <a:schemeClr val="accent1">
                <a:satMod val="175000"/>
                <a:alpha val="40000"/>
              </a:schemeClr>
            </a:glo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0800000">
            <a:off x="2518902" y="1988840"/>
            <a:ext cx="4032448" cy="302433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Immagin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20492765">
            <a:off x="369468" y="174820"/>
            <a:ext cx="2267744" cy="17008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Immagin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20807512">
            <a:off x="78150" y="5180761"/>
            <a:ext cx="2286081" cy="15317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Immagine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20671520" flipH="1">
            <a:off x="6774995" y="208825"/>
            <a:ext cx="2183701" cy="13592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Immagine 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rot="10800000">
            <a:off x="300025" y="3068960"/>
            <a:ext cx="1947410" cy="14630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Immagine 7"/>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6840985" y="2731613"/>
            <a:ext cx="2051720" cy="15387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Immagine 8"/>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rot="1223246">
            <a:off x="6651032" y="4994868"/>
            <a:ext cx="2267744" cy="17008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Immagine 11"/>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rot="16001624" flipH="1">
            <a:off x="3463964" y="216556"/>
            <a:ext cx="1559229" cy="13593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Immagine 12"/>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rot="21327922">
            <a:off x="3275856" y="5373216"/>
            <a:ext cx="2411397" cy="13982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67964432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04123" y="936104"/>
            <a:ext cx="2171733" cy="1628800"/>
          </a:xfrm>
          <a:prstGeom prst="rect">
            <a:avLst/>
          </a:prstGeom>
        </p:spPr>
      </p:pic>
      <p:pic>
        <p:nvPicPr>
          <p:cNvPr id="3" name="Immagin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275856" y="2564904"/>
            <a:ext cx="2364771" cy="1773578"/>
          </a:xfrm>
          <a:prstGeom prst="rect">
            <a:avLst/>
          </a:prstGeom>
        </p:spPr>
      </p:pic>
      <p:pic>
        <p:nvPicPr>
          <p:cNvPr id="4" name="Immagin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640627" y="4338482"/>
            <a:ext cx="2400267" cy="1800200"/>
          </a:xfrm>
          <a:prstGeom prst="rect">
            <a:avLst/>
          </a:prstGeom>
        </p:spPr>
      </p:pic>
      <p:pic>
        <p:nvPicPr>
          <p:cNvPr id="6" name="Immagine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635064" y="936104"/>
            <a:ext cx="2405830" cy="1653408"/>
          </a:xfrm>
          <a:prstGeom prst="rect">
            <a:avLst/>
          </a:prstGeom>
        </p:spPr>
      </p:pic>
      <p:pic>
        <p:nvPicPr>
          <p:cNvPr id="7" name="Immagine 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104122" y="4338482"/>
            <a:ext cx="2171733" cy="1800200"/>
          </a:xfrm>
          <a:prstGeom prst="rect">
            <a:avLst/>
          </a:prstGeom>
        </p:spPr>
      </p:pic>
      <p:pic>
        <p:nvPicPr>
          <p:cNvPr id="8" name="Immagine 7"/>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rot="5400000">
            <a:off x="3276624" y="294709"/>
            <a:ext cx="2357672" cy="1768254"/>
          </a:xfrm>
          <a:prstGeom prst="ellipse">
            <a:avLst/>
          </a:prstGeom>
          <a:ln>
            <a:noFill/>
          </a:ln>
          <a:effectLst>
            <a:softEdge rad="112500"/>
          </a:effectLst>
        </p:spPr>
      </p:pic>
      <p:pic>
        <p:nvPicPr>
          <p:cNvPr id="9" name="Immagine 8"/>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5989135" y="2674201"/>
            <a:ext cx="2044952" cy="1533714"/>
          </a:xfrm>
          <a:prstGeom prst="ellipse">
            <a:avLst/>
          </a:prstGeom>
          <a:ln>
            <a:noFill/>
          </a:ln>
          <a:effectLst>
            <a:softEdge rad="112500"/>
          </a:effectLst>
        </p:spPr>
      </p:pic>
      <p:pic>
        <p:nvPicPr>
          <p:cNvPr id="10" name="Immagine 9"/>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539552" y="2651123"/>
            <a:ext cx="2075723" cy="1556792"/>
          </a:xfrm>
          <a:prstGeom prst="ellipse">
            <a:avLst/>
          </a:prstGeom>
          <a:ln>
            <a:noFill/>
          </a:ln>
          <a:effectLst>
            <a:softEdge rad="112500"/>
          </a:effectLst>
        </p:spPr>
      </p:pic>
      <p:pic>
        <p:nvPicPr>
          <p:cNvPr id="11" name="Immagine 10"/>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3393596" y="4653136"/>
            <a:ext cx="2123728" cy="1592796"/>
          </a:xfrm>
          <a:prstGeom prst="ellipse">
            <a:avLst/>
          </a:prstGeom>
          <a:ln>
            <a:noFill/>
          </a:ln>
          <a:effectLst>
            <a:softEdge rad="112500"/>
          </a:effectLst>
        </p:spPr>
      </p:pic>
    </p:spTree>
    <p:extLst>
      <p:ext uri="{BB962C8B-B14F-4D97-AF65-F5344CB8AC3E}">
        <p14:creationId xmlns="" xmlns:p14="http://schemas.microsoft.com/office/powerpoint/2010/main" val="177728509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28A0092B-C50C-407E-A947-70E740481C1C}">
                <a14:useLocalDpi xmlns="" xmlns:a14="http://schemas.microsoft.com/office/drawing/2010/main" val="0"/>
              </a:ext>
            </a:extLst>
          </a:blip>
          <a:srcRect l="13630" t="8046" r="14876" b="47126"/>
          <a:stretch>
            <a:fillRect/>
          </a:stretch>
        </p:blipFill>
        <p:spPr>
          <a:xfrm>
            <a:off x="0" y="2924944"/>
            <a:ext cx="6229200" cy="2808312"/>
          </a:xfrm>
          <a:prstGeom prst="rect">
            <a:avLst/>
          </a:prstGeom>
        </p:spPr>
      </p:pic>
      <p:pic>
        <p:nvPicPr>
          <p:cNvPr id="2" name="Immagine 1"/>
          <p:cNvPicPr>
            <a:picLocks noChangeAspect="1"/>
          </p:cNvPicPr>
          <p:nvPr/>
        </p:nvPicPr>
        <p:blipFill>
          <a:blip r:embed="rId3" cstate="print">
            <a:extLst>
              <a:ext uri="{28A0092B-C50C-407E-A947-70E740481C1C}">
                <a14:useLocalDpi xmlns="" xmlns:a14="http://schemas.microsoft.com/office/drawing/2010/main" val="0"/>
              </a:ext>
            </a:extLst>
          </a:blip>
          <a:srcRect t="12069" b="29598"/>
          <a:stretch>
            <a:fillRect/>
          </a:stretch>
        </p:blipFill>
        <p:spPr>
          <a:xfrm>
            <a:off x="827584" y="548680"/>
            <a:ext cx="4392488" cy="2088232"/>
          </a:xfrm>
          <a:prstGeom prst="rect">
            <a:avLst/>
          </a:prstGeom>
        </p:spPr>
      </p:pic>
      <p:pic>
        <p:nvPicPr>
          <p:cNvPr id="3" name="Immagine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508104" y="332656"/>
            <a:ext cx="3356993" cy="3356993"/>
          </a:xfrm>
          <a:prstGeom prst="rect">
            <a:avLst/>
          </a:prstGeom>
        </p:spPr>
      </p:pic>
      <p:pic>
        <p:nvPicPr>
          <p:cNvPr id="4" name="Immagine 3"/>
          <p:cNvPicPr>
            <a:picLocks noChangeAspect="1"/>
          </p:cNvPicPr>
          <p:nvPr/>
        </p:nvPicPr>
        <p:blipFill>
          <a:blip r:embed="rId5" cstate="print">
            <a:extLst>
              <a:ext uri="{28A0092B-C50C-407E-A947-70E740481C1C}">
                <a14:useLocalDpi xmlns="" xmlns:a14="http://schemas.microsoft.com/office/drawing/2010/main" val="0"/>
              </a:ext>
            </a:extLst>
          </a:blip>
          <a:srcRect r="19318" b="22464"/>
          <a:stretch>
            <a:fillRect/>
          </a:stretch>
        </p:blipFill>
        <p:spPr>
          <a:xfrm>
            <a:off x="6446518" y="4265712"/>
            <a:ext cx="2697482" cy="2592288"/>
          </a:xfrm>
          <a:prstGeom prst="rect">
            <a:avLst/>
          </a:prstGeom>
        </p:spPr>
      </p:pic>
    </p:spTree>
    <p:extLst>
      <p:ext uri="{BB962C8B-B14F-4D97-AF65-F5344CB8AC3E}">
        <p14:creationId xmlns="" xmlns:p14="http://schemas.microsoft.com/office/powerpoint/2010/main" val="84062931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6756331">
            <a:off x="5861748" y="3566620"/>
            <a:ext cx="2767949" cy="2767949"/>
          </a:xfrm>
          <a:prstGeom prst="rect">
            <a:avLst/>
          </a:prstGeom>
        </p:spPr>
      </p:pic>
      <p:pic>
        <p:nvPicPr>
          <p:cNvPr id="3" name="Immagin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6943016">
            <a:off x="1123940" y="800413"/>
            <a:ext cx="4780376" cy="4780376"/>
          </a:xfrm>
          <a:prstGeom prst="rect">
            <a:avLst/>
          </a:prstGeom>
        </p:spPr>
      </p:pic>
    </p:spTree>
    <p:extLst>
      <p:ext uri="{BB962C8B-B14F-4D97-AF65-F5344CB8AC3E}">
        <p14:creationId xmlns="" xmlns:p14="http://schemas.microsoft.com/office/powerpoint/2010/main" val="85356368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3131840" cy="2348880"/>
          </a:xfrm>
          <a:prstGeom prst="rect">
            <a:avLst/>
          </a:prstGeom>
          <a:ln>
            <a:noFill/>
          </a:ln>
          <a:effectLst>
            <a:softEdge rad="112500"/>
          </a:effectLst>
        </p:spPr>
      </p:pic>
      <p:pic>
        <p:nvPicPr>
          <p:cNvPr id="4" name="Immagin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148064" y="3861048"/>
            <a:ext cx="3779912" cy="2834934"/>
          </a:xfrm>
          <a:prstGeom prst="rect">
            <a:avLst/>
          </a:prstGeom>
          <a:ln>
            <a:noFill/>
          </a:ln>
          <a:effectLst>
            <a:softEdge rad="112500"/>
          </a:effectLst>
        </p:spPr>
      </p:pic>
      <p:pic>
        <p:nvPicPr>
          <p:cNvPr id="5" name="Immagin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5400000">
            <a:off x="2090861" y="2708920"/>
            <a:ext cx="3456384" cy="2592288"/>
          </a:xfrm>
          <a:prstGeom prst="rect">
            <a:avLst/>
          </a:prstGeom>
          <a:ln>
            <a:noFill/>
          </a:ln>
          <a:effectLst>
            <a:softEdge rad="112500"/>
          </a:effectLst>
        </p:spPr>
      </p:pic>
    </p:spTree>
    <p:extLst>
      <p:ext uri="{BB962C8B-B14F-4D97-AF65-F5344CB8AC3E}">
        <p14:creationId xmlns="" xmlns:p14="http://schemas.microsoft.com/office/powerpoint/2010/main" val="97357289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5018" y="188640"/>
            <a:ext cx="2075723" cy="1556792"/>
          </a:xfrm>
          <a:prstGeom prst="ellipse">
            <a:avLst/>
          </a:prstGeom>
          <a:ln>
            <a:noFill/>
          </a:ln>
          <a:effectLst>
            <a:softEdge rad="112500"/>
          </a:effectLst>
        </p:spPr>
      </p:pic>
      <p:pic>
        <p:nvPicPr>
          <p:cNvPr id="4" name="Immagin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65582" y="1850162"/>
            <a:ext cx="2171733" cy="1628800"/>
          </a:xfrm>
          <a:prstGeom prst="ellipse">
            <a:avLst/>
          </a:prstGeom>
          <a:ln>
            <a:noFill/>
          </a:ln>
          <a:effectLst>
            <a:softEdge rad="112500"/>
          </a:effectLst>
        </p:spPr>
      </p:pic>
      <p:pic>
        <p:nvPicPr>
          <p:cNvPr id="5" name="Immagin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588224" y="105269"/>
            <a:ext cx="2195736" cy="1646802"/>
          </a:xfrm>
          <a:prstGeom prst="ellipse">
            <a:avLst/>
          </a:prstGeom>
          <a:ln>
            <a:noFill/>
          </a:ln>
          <a:effectLst>
            <a:softEdge rad="112500"/>
          </a:effectLst>
        </p:spPr>
      </p:pic>
      <p:pic>
        <p:nvPicPr>
          <p:cNvPr id="6" name="Immagine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170132" y="0"/>
            <a:ext cx="2939819" cy="2204864"/>
          </a:xfrm>
          <a:prstGeom prst="ellipse">
            <a:avLst/>
          </a:prstGeom>
          <a:ln>
            <a:noFill/>
          </a:ln>
          <a:effectLst>
            <a:softEdge rad="112500"/>
          </a:effectLst>
        </p:spPr>
      </p:pic>
      <p:pic>
        <p:nvPicPr>
          <p:cNvPr id="7" name="Immagine 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627699" y="2140212"/>
            <a:ext cx="1979712" cy="1484784"/>
          </a:xfrm>
          <a:prstGeom prst="ellipse">
            <a:avLst/>
          </a:prstGeom>
          <a:ln>
            <a:noFill/>
          </a:ln>
          <a:effectLst>
            <a:softEdge rad="112500"/>
          </a:effectLst>
        </p:spPr>
      </p:pic>
      <p:pic>
        <p:nvPicPr>
          <p:cNvPr id="8" name="Immagine 7"/>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32092" y="5044836"/>
            <a:ext cx="2075723" cy="1556792"/>
          </a:xfrm>
          <a:prstGeom prst="ellipse">
            <a:avLst/>
          </a:prstGeom>
          <a:ln>
            <a:noFill/>
          </a:ln>
          <a:effectLst>
            <a:softEdge rad="112500"/>
          </a:effectLst>
        </p:spPr>
      </p:pic>
      <p:pic>
        <p:nvPicPr>
          <p:cNvPr id="9" name="Immagine 8"/>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4473705" y="4918894"/>
            <a:ext cx="2613596" cy="1960197"/>
          </a:xfrm>
          <a:prstGeom prst="ellipse">
            <a:avLst/>
          </a:prstGeom>
          <a:ln>
            <a:noFill/>
          </a:ln>
          <a:effectLst>
            <a:softEdge rad="112500"/>
          </a:effectLst>
        </p:spPr>
      </p:pic>
      <p:pic>
        <p:nvPicPr>
          <p:cNvPr id="10" name="Immagine 9"/>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rot="4198002">
            <a:off x="1488551" y="3658789"/>
            <a:ext cx="3192876" cy="2394657"/>
          </a:xfrm>
          <a:prstGeom prst="ellipse">
            <a:avLst/>
          </a:prstGeom>
          <a:ln>
            <a:noFill/>
          </a:ln>
          <a:effectLst>
            <a:softEdge rad="112500"/>
          </a:effectLst>
        </p:spPr>
      </p:pic>
      <p:pic>
        <p:nvPicPr>
          <p:cNvPr id="11" name="Immagine 10"/>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5508104" y="2758622"/>
            <a:ext cx="3795421" cy="1748160"/>
          </a:xfrm>
          <a:prstGeom prst="ellipse">
            <a:avLst/>
          </a:prstGeom>
          <a:ln>
            <a:noFill/>
          </a:ln>
          <a:effectLst>
            <a:softEdge rad="112500"/>
          </a:effectLst>
        </p:spPr>
      </p:pic>
      <p:pic>
        <p:nvPicPr>
          <p:cNvPr id="12" name="Immagine 11"/>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7255600" y="4607748"/>
            <a:ext cx="1872208" cy="1404156"/>
          </a:xfrm>
          <a:prstGeom prst="ellipse">
            <a:avLst/>
          </a:prstGeom>
          <a:ln>
            <a:noFill/>
          </a:ln>
          <a:effectLst>
            <a:softEdge rad="112500"/>
          </a:effectLst>
        </p:spPr>
      </p:pic>
    </p:spTree>
    <p:extLst>
      <p:ext uri="{BB962C8B-B14F-4D97-AF65-F5344CB8AC3E}">
        <p14:creationId xmlns="" xmlns:p14="http://schemas.microsoft.com/office/powerpoint/2010/main" val="83503120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3"/>
          <p:cNvPicPr>
            <a:picLocks noChangeAspect="1"/>
          </p:cNvPicPr>
          <p:nvPr/>
        </p:nvPicPr>
        <p:blipFill>
          <a:blip r:embed="rId2" cstate="print">
            <a:extLst>
              <a:ext uri="{28A0092B-C50C-407E-A947-70E740481C1C}">
                <a14:useLocalDpi xmlns="" xmlns:a14="http://schemas.microsoft.com/office/drawing/2010/main" val="0"/>
              </a:ext>
            </a:extLst>
          </a:blip>
          <a:srcRect t="13667" r="6028" b="11234"/>
          <a:stretch>
            <a:fillRect/>
          </a:stretch>
        </p:blipFill>
        <p:spPr>
          <a:xfrm rot="16200000">
            <a:off x="2363143" y="93241"/>
            <a:ext cx="4489723" cy="640871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5536" y="332656"/>
            <a:ext cx="8244408" cy="6183306"/>
          </a:xfrm>
          <a:prstGeom prst="rect">
            <a:avLst/>
          </a:prstGeom>
        </p:spPr>
      </p:pic>
      <p:pic>
        <p:nvPicPr>
          <p:cNvPr id="3" name="Immagin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4724705">
            <a:off x="2823628" y="783764"/>
            <a:ext cx="1563289" cy="1172467"/>
          </a:xfrm>
          <a:prstGeom prst="rect">
            <a:avLst/>
          </a:prstGeom>
        </p:spPr>
      </p:pic>
      <p:pic>
        <p:nvPicPr>
          <p:cNvPr id="6" name="Immagin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4687318">
            <a:off x="1406654" y="912795"/>
            <a:ext cx="1438055" cy="1078541"/>
          </a:xfrm>
          <a:prstGeom prst="rect">
            <a:avLst/>
          </a:prstGeom>
        </p:spPr>
      </p:pic>
      <p:pic>
        <p:nvPicPr>
          <p:cNvPr id="7" name="Immagine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20885323">
            <a:off x="4521866" y="533079"/>
            <a:ext cx="1691680" cy="1268760"/>
          </a:xfrm>
          <a:prstGeom prst="rect">
            <a:avLst/>
          </a:prstGeom>
        </p:spPr>
      </p:pic>
    </p:spTree>
    <p:extLst>
      <p:ext uri="{BB962C8B-B14F-4D97-AF65-F5344CB8AC3E}">
        <p14:creationId xmlns="" xmlns:p14="http://schemas.microsoft.com/office/powerpoint/2010/main" val="121117201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noChangeAspect="1"/>
          </p:cNvPicPr>
          <p:nvPr>
            <p:ph sz="half" idx="1"/>
          </p:nvPr>
        </p:nvPicPr>
        <p:blipFill>
          <a:blip r:embed="rId2" cstate="print">
            <a:extLst>
              <a:ext uri="{28A0092B-C50C-407E-A947-70E740481C1C}">
                <a14:useLocalDpi xmlns="" xmlns:a14="http://schemas.microsoft.com/office/drawing/2010/main" val="0"/>
              </a:ext>
            </a:extLst>
          </a:blip>
          <a:srcRect l="13986" b="-12150"/>
          <a:stretch>
            <a:fillRect/>
          </a:stretch>
        </p:blipFill>
        <p:spPr>
          <a:xfrm>
            <a:off x="251520" y="260648"/>
            <a:ext cx="8604448" cy="6349500"/>
          </a:xfrm>
          <a:ln w="76200">
            <a:solidFill>
              <a:schemeClr val="accent2">
                <a:lumMod val="75000"/>
              </a:schemeClr>
            </a:solidFill>
          </a:ln>
          <a:scene3d>
            <a:camera prst="orthographicFront"/>
            <a:lightRig rig="threePt" dir="t"/>
          </a:scene3d>
          <a:sp3d>
            <a:bevelT w="165100" prst="coolSlant"/>
          </a:sp3d>
        </p:spPr>
      </p:pic>
      <p:pic>
        <p:nvPicPr>
          <p:cNvPr id="9" name="Segnaposto contenuto 5"/>
          <p:cNvPicPr>
            <a:picLocks noChangeAspect="1"/>
          </p:cNvPicPr>
          <p:nvPr/>
        </p:nvPicPr>
        <p:blipFill>
          <a:blip r:embed="rId3" cstate="print">
            <a:extLst>
              <a:ext uri="{28A0092B-C50C-407E-A947-70E740481C1C}">
                <a14:useLocalDpi xmlns="" xmlns:a14="http://schemas.microsoft.com/office/drawing/2010/main" val="0"/>
              </a:ext>
            </a:extLst>
          </a:blip>
          <a:srcRect t="19534" r="42500"/>
          <a:stretch>
            <a:fillRect/>
          </a:stretch>
        </p:blipFill>
        <p:spPr>
          <a:xfrm rot="5400000">
            <a:off x="4703555" y="4017525"/>
            <a:ext cx="1440162" cy="2279336"/>
          </a:xfrm>
          <a:prstGeom prst="rect">
            <a:avLst/>
          </a:prstGeom>
          <a:blipFill>
            <a:blip r:embed="rId4" cstate="print"/>
            <a:tile tx="0" ty="0" sx="100000" sy="100000" flip="none" algn="tl"/>
          </a:blipFill>
          <a:ln w="76200">
            <a:solidFill>
              <a:schemeClr val="accent6">
                <a:lumMod val="50000"/>
              </a:schemeClr>
            </a:solidFill>
            <a:prstDash val="sysDash"/>
          </a:ln>
          <a:effectLst>
            <a:glow rad="228600">
              <a:schemeClr val="accent6">
                <a:satMod val="175000"/>
                <a:alpha val="40000"/>
              </a:schemeClr>
            </a:glow>
          </a:effectLst>
          <a:scene3d>
            <a:camera prst="isometricOffAxis2Left"/>
            <a:lightRig rig="threePt" dir="t"/>
          </a:scene3d>
        </p:spPr>
      </p:pic>
    </p:spTree>
    <p:extLst>
      <p:ext uri="{BB962C8B-B14F-4D97-AF65-F5344CB8AC3E}">
        <p14:creationId xmlns="" xmlns:p14="http://schemas.microsoft.com/office/powerpoint/2010/main" val="210982436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solidFill>
                  <a:srgbClr val="002060"/>
                </a:solidFill>
              </a:rPr>
              <a:t>Classe 1^C Servizi Commerciali </a:t>
            </a:r>
            <a:endParaRPr lang="it-IT" dirty="0">
              <a:solidFill>
                <a:srgbClr val="002060"/>
              </a:solidFill>
            </a:endParaRPr>
          </a:p>
        </p:txBody>
      </p:sp>
      <p:sp>
        <p:nvSpPr>
          <p:cNvPr id="3" name="Segnaposto testo verticale 2"/>
          <p:cNvSpPr>
            <a:spLocks noGrp="1"/>
          </p:cNvSpPr>
          <p:nvPr>
            <p:ph type="body" orient="vert" idx="1"/>
          </p:nvPr>
        </p:nvSpPr>
        <p:spPr/>
        <p:txBody>
          <a:bodyPr/>
          <a:lstStyle/>
          <a:p>
            <a:endParaRPr lang="it-IT" dirty="0"/>
          </a:p>
        </p:txBody>
      </p:sp>
      <p:pic>
        <p:nvPicPr>
          <p:cNvPr id="4" name="Immagin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1387021"/>
            <a:ext cx="9144000" cy="5470979"/>
          </a:xfrm>
          <a:prstGeom prst="rect">
            <a:avLst/>
          </a:prstGeom>
        </p:spPr>
      </p:pic>
    </p:spTree>
    <p:extLst>
      <p:ext uri="{BB962C8B-B14F-4D97-AF65-F5344CB8AC3E}">
        <p14:creationId xmlns="" xmlns:p14="http://schemas.microsoft.com/office/powerpoint/2010/main" val="62986128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10235" t="30141" r="29722" b="16704"/>
          <a:stretch>
            <a:fillRect/>
          </a:stretch>
        </p:blipFill>
        <p:spPr bwMode="auto">
          <a:xfrm>
            <a:off x="395536" y="2969568"/>
            <a:ext cx="7812360" cy="3888432"/>
          </a:xfrm>
          <a:prstGeom prst="rect">
            <a:avLst/>
          </a:prstGeom>
          <a:solidFill>
            <a:schemeClr val="accent1">
              <a:lumMod val="40000"/>
              <a:lumOff val="60000"/>
            </a:schemeClr>
          </a:solidFill>
          <a:ln w="9525">
            <a:noFill/>
            <a:miter lim="800000"/>
            <a:headEnd/>
            <a:tailEnd/>
          </a:ln>
        </p:spPr>
      </p:pic>
      <p:pic>
        <p:nvPicPr>
          <p:cNvPr id="4099" name="Picture 3"/>
          <p:cNvPicPr>
            <a:picLocks noChangeAspect="1" noChangeArrowheads="1"/>
          </p:cNvPicPr>
          <p:nvPr/>
        </p:nvPicPr>
        <p:blipFill>
          <a:blip r:embed="rId3" cstate="print"/>
          <a:srcRect l="33397" t="25391" r="33397" b="12030"/>
          <a:stretch>
            <a:fillRect/>
          </a:stretch>
        </p:blipFill>
        <p:spPr bwMode="auto">
          <a:xfrm>
            <a:off x="6084168" y="0"/>
            <a:ext cx="3059832" cy="3242092"/>
          </a:xfrm>
          <a:prstGeom prst="rect">
            <a:avLst/>
          </a:prstGeom>
          <a:noFill/>
          <a:ln w="9525">
            <a:noFill/>
            <a:miter lim="800000"/>
            <a:headEnd/>
            <a:tailEnd/>
          </a:ln>
        </p:spPr>
      </p:pic>
      <p:pic>
        <p:nvPicPr>
          <p:cNvPr id="4100" name="Picture 4" descr="C:\Users\Utente\Desktop\download (2).jpg"/>
          <p:cNvPicPr>
            <a:picLocks noChangeAspect="1" noChangeArrowheads="1"/>
          </p:cNvPicPr>
          <p:nvPr/>
        </p:nvPicPr>
        <p:blipFill>
          <a:blip r:embed="rId4" cstate="print"/>
          <a:srcRect/>
          <a:stretch>
            <a:fillRect/>
          </a:stretch>
        </p:blipFill>
        <p:spPr bwMode="auto">
          <a:xfrm>
            <a:off x="2195736" y="1052736"/>
            <a:ext cx="2808312" cy="129614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476672"/>
            <a:ext cx="5904656" cy="6186309"/>
          </a:xfrm>
          <a:prstGeom prst="rect">
            <a:avLst/>
          </a:prstGeom>
        </p:spPr>
        <p:txBody>
          <a:bodyPr wrap="square">
            <a:spAutoFit/>
          </a:bodyPr>
          <a:lstStyle/>
          <a:p>
            <a:r>
              <a:rPr lang="it-IT" b="1" dirty="0" smtClean="0"/>
              <a:t>Sintesi dell'azienda: </a:t>
            </a:r>
            <a:r>
              <a:rPr lang="it-IT" dirty="0" smtClean="0"/>
              <a:t>Torrefazione</a:t>
            </a:r>
          </a:p>
          <a:p>
            <a:pPr fontAlgn="t"/>
            <a:r>
              <a:rPr lang="it-IT" b="1" u="sng" dirty="0" smtClean="0"/>
              <a:t>Informazioni generali</a:t>
            </a:r>
          </a:p>
          <a:p>
            <a:pPr fontAlgn="t"/>
            <a:r>
              <a:rPr lang="it-IT" b="1" dirty="0" smtClean="0"/>
              <a:t>Anno di fondazione: </a:t>
            </a:r>
            <a:r>
              <a:rPr lang="it-IT" dirty="0" smtClean="0"/>
              <a:t>1973</a:t>
            </a:r>
          </a:p>
          <a:p>
            <a:pPr fontAlgn="t"/>
            <a:r>
              <a:rPr lang="it-IT" b="1" dirty="0" smtClean="0"/>
              <a:t>Forma giuridica: </a:t>
            </a:r>
            <a:r>
              <a:rPr lang="it-IT" dirty="0" err="1" smtClean="0"/>
              <a:t>Snc</a:t>
            </a:r>
            <a:endParaRPr lang="it-IT" dirty="0" smtClean="0"/>
          </a:p>
          <a:p>
            <a:pPr fontAlgn="t"/>
            <a:r>
              <a:rPr lang="it-IT" b="1" dirty="0" smtClean="0"/>
              <a:t>Capitale sociale: </a:t>
            </a:r>
            <a:r>
              <a:rPr lang="it-IT" dirty="0" smtClean="0"/>
              <a:t>10.400 EUR</a:t>
            </a:r>
          </a:p>
          <a:p>
            <a:pPr fontAlgn="t"/>
            <a:r>
              <a:rPr lang="it-IT" b="1" dirty="0" smtClean="0"/>
              <a:t>Tipo di azienda:</a:t>
            </a:r>
            <a:r>
              <a:rPr lang="it-IT" dirty="0" smtClean="0"/>
              <a:t>Sede Centrale</a:t>
            </a:r>
          </a:p>
          <a:p>
            <a:pPr fontAlgn="t"/>
            <a:r>
              <a:rPr lang="it-IT" b="1" dirty="0" smtClean="0"/>
              <a:t>Partita IVA: </a:t>
            </a:r>
            <a:r>
              <a:rPr lang="it-IT" dirty="0" smtClean="0"/>
              <a:t>IT00093160885</a:t>
            </a:r>
          </a:p>
          <a:p>
            <a:r>
              <a:rPr lang="it-IT" b="1" dirty="0" smtClean="0"/>
              <a:t>Sito: </a:t>
            </a:r>
            <a:r>
              <a:rPr lang="it-IT" dirty="0" smtClean="0">
                <a:hlinkClick r:id="rId2"/>
              </a:rPr>
              <a:t>http://www.bellcaffe.it</a:t>
            </a:r>
            <a:r>
              <a:rPr lang="it-IT" dirty="0" smtClean="0"/>
              <a:t> </a:t>
            </a:r>
          </a:p>
          <a:p>
            <a:r>
              <a:rPr lang="it-IT" b="1" dirty="0" smtClean="0"/>
              <a:t>Export/Area :</a:t>
            </a:r>
            <a:r>
              <a:rPr lang="it-IT" dirty="0" smtClean="0"/>
              <a:t> Europa Occidentale</a:t>
            </a:r>
          </a:p>
          <a:p>
            <a:r>
              <a:rPr lang="it-IT" b="1" dirty="0" smtClean="0"/>
              <a:t>Paese :</a:t>
            </a:r>
            <a:r>
              <a:rPr lang="it-IT" dirty="0" smtClean="0"/>
              <a:t> Germania</a:t>
            </a:r>
          </a:p>
          <a:p>
            <a:r>
              <a:rPr lang="it-IT" b="1" dirty="0" smtClean="0"/>
              <a:t>Certificazioni/Tipo: </a:t>
            </a:r>
            <a:r>
              <a:rPr lang="it-IT" dirty="0" smtClean="0"/>
              <a:t>ISO 9002, RINA</a:t>
            </a:r>
          </a:p>
          <a:p>
            <a:r>
              <a:rPr lang="it-IT" b="1" dirty="0" smtClean="0"/>
              <a:t>Dipendenti  azienda: </a:t>
            </a:r>
            <a:r>
              <a:rPr lang="it-IT" dirty="0" smtClean="0"/>
              <a:t>Da 10 a 19 dipendenti</a:t>
            </a:r>
          </a:p>
          <a:p>
            <a:r>
              <a:rPr lang="it-IT" b="1" u="sng" dirty="0" smtClean="0"/>
              <a:t>Fatturato </a:t>
            </a:r>
          </a:p>
          <a:p>
            <a:r>
              <a:rPr lang="it-IT" b="1" dirty="0" smtClean="0"/>
              <a:t>2016: </a:t>
            </a:r>
            <a:r>
              <a:rPr lang="it-IT" dirty="0" smtClean="0"/>
              <a:t>2 a 5 milioni EUR</a:t>
            </a:r>
          </a:p>
          <a:p>
            <a:pPr fontAlgn="t"/>
            <a:r>
              <a:rPr lang="it-IT" b="1" dirty="0" smtClean="0"/>
              <a:t>2014: </a:t>
            </a:r>
            <a:r>
              <a:rPr lang="it-IT" dirty="0" smtClean="0"/>
              <a:t>2 a 5 milioni EUR</a:t>
            </a:r>
          </a:p>
          <a:p>
            <a:pPr fontAlgn="t"/>
            <a:r>
              <a:rPr lang="it-IT" b="1" dirty="0" smtClean="0"/>
              <a:t>2013: </a:t>
            </a:r>
            <a:r>
              <a:rPr lang="it-IT" dirty="0" smtClean="0"/>
              <a:t>2 a 5 milioni EUR</a:t>
            </a:r>
          </a:p>
          <a:p>
            <a:pPr fontAlgn="t"/>
            <a:r>
              <a:rPr lang="it-IT" b="1" dirty="0" smtClean="0"/>
              <a:t>ATECO (IT 2007) : </a:t>
            </a:r>
            <a:r>
              <a:rPr lang="it-IT" dirty="0" smtClean="0"/>
              <a:t>Lavorazione del caffè (108301)</a:t>
            </a:r>
          </a:p>
          <a:p>
            <a:endParaRPr lang="it-IT" dirty="0" smtClean="0"/>
          </a:p>
          <a:p>
            <a:pPr fontAlgn="t"/>
            <a:endParaRPr lang="it-IT" dirty="0" smtClean="0"/>
          </a:p>
          <a:p>
            <a:endParaRPr lang="it-IT" b="1" dirty="0" smtClean="0"/>
          </a:p>
          <a:p>
            <a:endParaRPr lang="it-IT" b="1" dirty="0" smtClean="0"/>
          </a:p>
          <a:p>
            <a:endParaRPr lang="it-IT" b="1" dirty="0"/>
          </a:p>
        </p:txBody>
      </p:sp>
      <p:sp>
        <p:nvSpPr>
          <p:cNvPr id="3" name="Rettangolo 2"/>
          <p:cNvSpPr/>
          <p:nvPr/>
        </p:nvSpPr>
        <p:spPr>
          <a:xfrm>
            <a:off x="2286000" y="1443841"/>
            <a:ext cx="4572000" cy="646331"/>
          </a:xfrm>
          <a:prstGeom prst="rect">
            <a:avLst/>
          </a:prstGeom>
        </p:spPr>
        <p:txBody>
          <a:bodyPr>
            <a:spAutoFit/>
          </a:bodyPr>
          <a:lstStyle/>
          <a:p>
            <a:pPr fontAlgn="t"/>
            <a:endParaRPr lang="it-IT" dirty="0" smtClean="0"/>
          </a:p>
          <a:p>
            <a:pPr fontAlgn="t"/>
            <a:endParaRPr lang="it-IT" dirty="0"/>
          </a:p>
        </p:txBody>
      </p:sp>
      <p:pic>
        <p:nvPicPr>
          <p:cNvPr id="22530" name="Picture 2"/>
          <p:cNvPicPr>
            <a:picLocks noChangeAspect="1" noChangeArrowheads="1"/>
          </p:cNvPicPr>
          <p:nvPr/>
        </p:nvPicPr>
        <p:blipFill>
          <a:blip r:embed="rId3" cstate="print"/>
          <a:srcRect l="26837" t="30141" r="33315" b="46235"/>
          <a:stretch>
            <a:fillRect/>
          </a:stretch>
        </p:blipFill>
        <p:spPr bwMode="auto">
          <a:xfrm rot="1058433">
            <a:off x="3765939" y="1066394"/>
            <a:ext cx="5209548" cy="2365832"/>
          </a:xfrm>
          <a:prstGeom prst="rect">
            <a:avLst/>
          </a:prstGeom>
          <a:noFill/>
          <a:ln w="9525">
            <a:noFill/>
            <a:miter lim="800000"/>
            <a:headEnd/>
            <a:tailEnd/>
          </a:ln>
        </p:spPr>
      </p:pic>
      <p:pic>
        <p:nvPicPr>
          <p:cNvPr id="22531" name="Picture 3" descr="C:\Users\Utente\Desktop\images.jpg"/>
          <p:cNvPicPr>
            <a:picLocks noChangeAspect="1" noChangeArrowheads="1"/>
          </p:cNvPicPr>
          <p:nvPr/>
        </p:nvPicPr>
        <p:blipFill>
          <a:blip r:embed="rId4" cstate="print"/>
          <a:srcRect l="10996" t="4131" r="12030"/>
          <a:stretch>
            <a:fillRect/>
          </a:stretch>
        </p:blipFill>
        <p:spPr bwMode="auto">
          <a:xfrm>
            <a:off x="6300192" y="4501022"/>
            <a:ext cx="2843809" cy="235697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260648"/>
            <a:ext cx="4104072" cy="646331"/>
          </a:xfrm>
          <a:prstGeom prst="rect">
            <a:avLst/>
          </a:prstGeom>
        </p:spPr>
        <p:txBody>
          <a:bodyPr wrap="square">
            <a:spAutoFit/>
          </a:bodyPr>
          <a:lstStyle/>
          <a:p>
            <a:pPr algn="r"/>
            <a:r>
              <a:rPr lang="it-IT" dirty="0" smtClean="0"/>
              <a:t>FONTE INTERNET: https://www.beverfood.com/torrefazioni</a:t>
            </a:r>
            <a:endParaRPr lang="it-IT" dirty="0"/>
          </a:p>
        </p:txBody>
      </p:sp>
      <p:sp>
        <p:nvSpPr>
          <p:cNvPr id="3" name="Rettangolo arrotondato 2"/>
          <p:cNvSpPr/>
          <p:nvPr/>
        </p:nvSpPr>
        <p:spPr>
          <a:xfrm>
            <a:off x="5076056" y="404664"/>
            <a:ext cx="3384376"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Torrefazioni - Produttori Caffè</a:t>
            </a:r>
          </a:p>
          <a:p>
            <a:pPr algn="ctr"/>
            <a:r>
              <a:rPr lang="it-IT" b="1" dirty="0" smtClean="0"/>
              <a:t>I numeri in  Italia </a:t>
            </a:r>
            <a:endParaRPr lang="it-IT" dirty="0"/>
          </a:p>
        </p:txBody>
      </p:sp>
      <p:pic>
        <p:nvPicPr>
          <p:cNvPr id="21506" name="Picture 2"/>
          <p:cNvPicPr>
            <a:picLocks noChangeAspect="1" noChangeArrowheads="1"/>
          </p:cNvPicPr>
          <p:nvPr/>
        </p:nvPicPr>
        <p:blipFill>
          <a:blip r:embed="rId2" cstate="print"/>
          <a:srcRect l="22963" t="22266" r="42724" b="14735"/>
          <a:stretch>
            <a:fillRect/>
          </a:stretch>
        </p:blipFill>
        <p:spPr bwMode="auto">
          <a:xfrm>
            <a:off x="2843808" y="1772816"/>
            <a:ext cx="5328592" cy="4752528"/>
          </a:xfrm>
          <a:prstGeom prst="rect">
            <a:avLst/>
          </a:prstGeom>
          <a:solidFill>
            <a:schemeClr val="accent4">
              <a:lumMod val="40000"/>
              <a:lumOff val="60000"/>
            </a:schemeClr>
          </a:solidFill>
          <a:ln w="9525">
            <a:noFill/>
            <a:miter lim="800000"/>
            <a:headEnd/>
            <a:tailEnd/>
          </a:ln>
        </p:spPr>
      </p:pic>
      <p:sp>
        <p:nvSpPr>
          <p:cNvPr id="5" name="Freccia a destra 4"/>
          <p:cNvSpPr/>
          <p:nvPr/>
        </p:nvSpPr>
        <p:spPr>
          <a:xfrm rot="1467632">
            <a:off x="433494" y="4242846"/>
            <a:ext cx="2568585" cy="2448272"/>
          </a:xfrm>
          <a:prstGeom prst="rightArrow">
            <a:avLst>
              <a:gd name="adj1" fmla="val 50000"/>
              <a:gd name="adj2" fmla="val 389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1507" name="Picture 3" descr="C:\Users\Utente\Desktop\download (2).jpg"/>
          <p:cNvPicPr>
            <a:picLocks noChangeAspect="1" noChangeArrowheads="1"/>
          </p:cNvPicPr>
          <p:nvPr/>
        </p:nvPicPr>
        <p:blipFill>
          <a:blip r:embed="rId3" cstate="print">
            <a:duotone>
              <a:prstClr val="black"/>
              <a:schemeClr val="accent1">
                <a:tint val="45000"/>
                <a:satMod val="400000"/>
              </a:schemeClr>
            </a:duotone>
          </a:blip>
          <a:srcRect l="13500" r="19001" b="12251"/>
          <a:stretch>
            <a:fillRect/>
          </a:stretch>
        </p:blipFill>
        <p:spPr bwMode="auto">
          <a:xfrm rot="1428143">
            <a:off x="682513" y="4759276"/>
            <a:ext cx="1080120" cy="936104"/>
          </a:xfrm>
          <a:prstGeom prst="rect">
            <a:avLst/>
          </a:prstGeom>
          <a:noFill/>
          <a:effectLst>
            <a:glow rad="228600">
              <a:schemeClr val="accent6">
                <a:satMod val="175000"/>
                <a:alpha val="40000"/>
              </a:schemeClr>
            </a:glo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331640" y="836712"/>
            <a:ext cx="6840760" cy="3693319"/>
          </a:xfrm>
          <a:prstGeom prst="rect">
            <a:avLst/>
          </a:prstGeom>
          <a:ln w="76200">
            <a:solidFill>
              <a:schemeClr val="bg2">
                <a:lumMod val="50000"/>
              </a:schemeClr>
            </a:solidFill>
          </a:ln>
          <a:effectLst>
            <a:glow rad="228600">
              <a:schemeClr val="accent1">
                <a:satMod val="175000"/>
                <a:alpha val="40000"/>
              </a:schemeClr>
            </a:glow>
          </a:effectLst>
        </p:spPr>
        <p:txBody>
          <a:bodyPr wrap="square">
            <a:spAutoFit/>
          </a:bodyPr>
          <a:lstStyle/>
          <a:p>
            <a:pPr algn="ctr"/>
            <a:r>
              <a:rPr lang="it-IT" b="1" dirty="0" smtClean="0">
                <a:latin typeface="Batang" pitchFamily="18" charset="-127"/>
                <a:ea typeface="Batang" pitchFamily="18" charset="-127"/>
              </a:rPr>
              <a:t>Oggi, la Bell Caffè è una delle più rinomate torrefazioni del Sud Italia, il cui radicamento nel proprio territorio è un orgoglioso valore aggiunto. Nei nuovi stabilimento di produzione, magazzino stagionatura, gestione logistica interna integrata, servizio centralizzato per l'assistenza per macchine espresse, si concentra una tra le migliori e sane realtà imprenditoriali </a:t>
            </a:r>
            <a:r>
              <a:rPr lang="it-IT" b="1" dirty="0" err="1" smtClean="0">
                <a:latin typeface="Batang" pitchFamily="18" charset="-127"/>
                <a:ea typeface="Batang" pitchFamily="18" charset="-127"/>
              </a:rPr>
              <a:t>iblee</a:t>
            </a:r>
            <a:r>
              <a:rPr lang="it-IT" b="1" dirty="0" smtClean="0">
                <a:latin typeface="Batang" pitchFamily="18" charset="-127"/>
                <a:ea typeface="Batang" pitchFamily="18" charset="-127"/>
              </a:rPr>
              <a:t>.</a:t>
            </a:r>
            <a:br>
              <a:rPr lang="it-IT" b="1" dirty="0" smtClean="0">
                <a:latin typeface="Batang" pitchFamily="18" charset="-127"/>
                <a:ea typeface="Batang" pitchFamily="18" charset="-127"/>
              </a:rPr>
            </a:br>
            <a:r>
              <a:rPr lang="it-IT" b="1" dirty="0" smtClean="0">
                <a:latin typeface="Batang" pitchFamily="18" charset="-127"/>
                <a:ea typeface="Batang" pitchFamily="18" charset="-127"/>
              </a:rPr>
              <a:t>La alta qualità e bontà del prodotto unito ad una chiara strategia di crescita, ha portato la </a:t>
            </a:r>
            <a:r>
              <a:rPr lang="it-IT" b="1" dirty="0" err="1" smtClean="0">
                <a:latin typeface="Batang" pitchFamily="18" charset="-127"/>
                <a:ea typeface="Batang" pitchFamily="18" charset="-127"/>
                <a:hlinkClick r:id="rId2"/>
              </a:rPr>
              <a:t>BellCaffè</a:t>
            </a:r>
            <a:r>
              <a:rPr lang="it-IT" b="1" dirty="0" smtClean="0">
                <a:latin typeface="Batang" pitchFamily="18" charset="-127"/>
                <a:ea typeface="Batang" pitchFamily="18" charset="-127"/>
              </a:rPr>
              <a:t> ad essere presente nel mercato nazionale in molte regioni d'Italia, oltre che ad avere avviato una partnership locale per la distribuzione in esclusiva dei propri prodotti nel dinamico mercato della Repubblica di Albania.</a:t>
            </a:r>
            <a:endParaRPr lang="it-IT" b="1" dirty="0">
              <a:latin typeface="Batang" pitchFamily="18" charset="-127"/>
              <a:ea typeface="Batang" pitchFamily="18" charset="-127"/>
            </a:endParaRPr>
          </a:p>
        </p:txBody>
      </p:sp>
      <p:pic>
        <p:nvPicPr>
          <p:cNvPr id="7" name="Picture 3" descr="C:\Users\Utente\Desktop\images (2).jpg"/>
          <p:cNvPicPr>
            <a:picLocks noChangeAspect="1" noChangeArrowheads="1"/>
          </p:cNvPicPr>
          <p:nvPr/>
        </p:nvPicPr>
        <p:blipFill>
          <a:blip r:embed="rId3" cstate="print"/>
          <a:srcRect/>
          <a:stretch>
            <a:fillRect/>
          </a:stretch>
        </p:blipFill>
        <p:spPr bwMode="auto">
          <a:xfrm>
            <a:off x="6677025" y="5010150"/>
            <a:ext cx="2466975" cy="1847850"/>
          </a:xfrm>
          <a:prstGeom prst="rect">
            <a:avLst/>
          </a:prstGeom>
          <a:noFill/>
        </p:spPr>
      </p:pic>
      <p:pic>
        <p:nvPicPr>
          <p:cNvPr id="8" name="Picture 3" descr="C:\Users\Utente\Desktop\images (2).jpg"/>
          <p:cNvPicPr>
            <a:picLocks noChangeAspect="1" noChangeArrowheads="1"/>
          </p:cNvPicPr>
          <p:nvPr/>
        </p:nvPicPr>
        <p:blipFill>
          <a:blip r:embed="rId3" cstate="print"/>
          <a:srcRect/>
          <a:stretch>
            <a:fillRect/>
          </a:stretch>
        </p:blipFill>
        <p:spPr bwMode="auto">
          <a:xfrm>
            <a:off x="0" y="5010150"/>
            <a:ext cx="2466975" cy="1847850"/>
          </a:xfrm>
          <a:prstGeom prst="rect">
            <a:avLst/>
          </a:prstGeom>
          <a:noFill/>
        </p:spPr>
      </p:pic>
      <p:pic>
        <p:nvPicPr>
          <p:cNvPr id="9" name="Picture 3" descr="C:\Users\Utente\Desktop\images (2).jpg"/>
          <p:cNvPicPr>
            <a:picLocks noChangeAspect="1" noChangeArrowheads="1"/>
          </p:cNvPicPr>
          <p:nvPr/>
        </p:nvPicPr>
        <p:blipFill>
          <a:blip r:embed="rId3" cstate="print"/>
          <a:srcRect/>
          <a:stretch>
            <a:fillRect/>
          </a:stretch>
        </p:blipFill>
        <p:spPr bwMode="auto">
          <a:xfrm>
            <a:off x="3347864" y="4581128"/>
            <a:ext cx="2466975" cy="184785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0" y="-203572"/>
            <a:ext cx="9144000" cy="4462760"/>
          </a:xfrm>
          <a:prstGeom prst="rect">
            <a:avLst/>
          </a:prstGeom>
          <a:solidFill>
            <a:schemeClr val="accent1">
              <a:lumMod val="60000"/>
              <a:lumOff val="4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rgbClr val="1D2129"/>
                </a:solidFill>
                <a:effectLst/>
                <a:latin typeface="Batang" pitchFamily="18" charset="-127"/>
                <a:ea typeface="Batang" pitchFamily="18" charset="-127"/>
                <a:cs typeface="Arabic Typesetting" pitchFamily="66" charset="-78"/>
              </a:rPr>
              <a:t>Perché il </a:t>
            </a:r>
            <a:r>
              <a:rPr kumimoji="0" lang="it-IT" b="1" i="0" u="none" strike="noStrike" cap="none" normalizeH="0" baseline="0" dirty="0" smtClean="0">
                <a:ln>
                  <a:noFill/>
                </a:ln>
                <a:solidFill>
                  <a:srgbClr val="365899"/>
                </a:solidFill>
                <a:effectLst/>
                <a:latin typeface="Batang" pitchFamily="18" charset="-127"/>
                <a:ea typeface="Batang" pitchFamily="18" charset="-127"/>
                <a:cs typeface="Arabic Typesetting" pitchFamily="66" charset="-78"/>
                <a:hlinkClick r:id="rId2"/>
              </a:rPr>
              <a:t>caffè</a:t>
            </a:r>
            <a:r>
              <a:rPr kumimoji="0" lang="it-IT" b="1" i="0" u="none" strike="noStrike" cap="none" normalizeH="0" baseline="0" dirty="0" smtClean="0">
                <a:ln>
                  <a:noFill/>
                </a:ln>
                <a:solidFill>
                  <a:srgbClr val="1D2129"/>
                </a:solidFill>
                <a:effectLst/>
                <a:latin typeface="Batang" pitchFamily="18" charset="-127"/>
                <a:ea typeface="Batang" pitchFamily="18" charset="-127"/>
                <a:cs typeface="Arabic Typesetting" pitchFamily="66" charset="-78"/>
              </a:rPr>
              <a:t> </a:t>
            </a:r>
            <a:r>
              <a:rPr kumimoji="0" lang="it-IT" b="1" i="0" u="none" strike="noStrike" cap="none" normalizeH="0" baseline="0" dirty="0" smtClean="0">
                <a:ln>
                  <a:noFill/>
                </a:ln>
                <a:solidFill>
                  <a:srgbClr val="365899"/>
                </a:solidFill>
                <a:effectLst/>
                <a:latin typeface="Batang" pitchFamily="18" charset="-127"/>
                <a:ea typeface="Batang" pitchFamily="18" charset="-127"/>
                <a:cs typeface="Arabic Typesetting" pitchFamily="66" charset="-78"/>
                <a:hlinkClick r:id="rId3"/>
              </a:rPr>
              <a:t>espresso</a:t>
            </a:r>
            <a:r>
              <a:rPr kumimoji="0" lang="it-IT" b="1" i="0" u="none" strike="noStrike" cap="none" normalizeH="0" baseline="0" dirty="0" smtClean="0">
                <a:ln>
                  <a:noFill/>
                </a:ln>
                <a:solidFill>
                  <a:srgbClr val="1D2129"/>
                </a:solidFill>
                <a:effectLst/>
                <a:latin typeface="Batang" pitchFamily="18" charset="-127"/>
                <a:ea typeface="Batang" pitchFamily="18" charset="-127"/>
                <a:cs typeface="Arabic Typesetting" pitchFamily="66" charset="-78"/>
              </a:rPr>
              <a:t> ha la crema ed il caffè della </a:t>
            </a:r>
            <a:r>
              <a:rPr kumimoji="0" lang="it-IT" b="1" i="0" u="none" strike="noStrike" cap="none" normalizeH="0" baseline="0" dirty="0" smtClean="0">
                <a:ln>
                  <a:noFill/>
                </a:ln>
                <a:solidFill>
                  <a:srgbClr val="365899"/>
                </a:solidFill>
                <a:effectLst/>
                <a:latin typeface="Batang" pitchFamily="18" charset="-127"/>
                <a:ea typeface="Batang" pitchFamily="18" charset="-127"/>
                <a:cs typeface="Arabic Typesetting" pitchFamily="66" charset="-78"/>
                <a:hlinkClick r:id="rId4"/>
              </a:rPr>
              <a:t>moka</a:t>
            </a:r>
            <a:r>
              <a:rPr kumimoji="0" lang="it-IT" b="1" i="0" u="none" strike="noStrike" cap="none" normalizeH="0" baseline="0" dirty="0" smtClean="0">
                <a:ln>
                  <a:noFill/>
                </a:ln>
                <a:solidFill>
                  <a:srgbClr val="1D2129"/>
                </a:solidFill>
                <a:effectLst/>
                <a:latin typeface="Batang" pitchFamily="18" charset="-127"/>
                <a:ea typeface="Batang" pitchFamily="18" charset="-127"/>
                <a:cs typeface="Arabic Typesetting" pitchFamily="66" charset="-78"/>
              </a:rPr>
              <a:t> no?</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b="0" i="0" u="none" strike="noStrike" cap="none" normalizeH="0" baseline="0" dirty="0" smtClean="0">
              <a:ln>
                <a:noFill/>
              </a:ln>
              <a:solidFill>
                <a:srgbClr val="1D2129"/>
              </a:solidFill>
              <a:effectLst/>
              <a:latin typeface="Batang" pitchFamily="18" charset="-127"/>
              <a:ea typeface="Batang" pitchFamily="18" charset="-127"/>
              <a:cs typeface="Arabic Typesetting" pitchFamily="66" charset="-7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1" i="0" u="none" strike="noStrike" cap="none" normalizeH="0" baseline="0" dirty="0" smtClean="0">
                <a:ln>
                  <a:noFill/>
                </a:ln>
                <a:solidFill>
                  <a:srgbClr val="1D2129"/>
                </a:solidFill>
                <a:effectLst/>
                <a:latin typeface="Batang" pitchFamily="18" charset="-127"/>
                <a:ea typeface="Batang" pitchFamily="18" charset="-127"/>
                <a:cs typeface="Arabic Typesetting" pitchFamily="66" charset="-78"/>
              </a:rPr>
              <a:t>Per ottenere una crema stabile e persistente, è necessario che l’acqua attraversi il caffè ad una pressione non inferiore alle nove atmosfere, e tale valore può essere raggiunto solo con le </a:t>
            </a:r>
            <a:r>
              <a:rPr kumimoji="0" lang="it-IT" b="1" i="0" u="none" strike="noStrike" cap="none" normalizeH="0" baseline="0" dirty="0" err="1" smtClean="0">
                <a:ln>
                  <a:noFill/>
                </a:ln>
                <a:solidFill>
                  <a:srgbClr val="1D2129"/>
                </a:solidFill>
                <a:effectLst/>
                <a:latin typeface="Batang" pitchFamily="18" charset="-127"/>
                <a:ea typeface="Batang" pitchFamily="18" charset="-127"/>
                <a:cs typeface="Arabic Typesetting" pitchFamily="66" charset="-78"/>
              </a:rPr>
              <a:t>le</a:t>
            </a:r>
            <a:r>
              <a:rPr kumimoji="0" lang="it-IT" b="1" i="0" u="none" strike="noStrike" cap="none" normalizeH="0" baseline="0" dirty="0" smtClean="0">
                <a:ln>
                  <a:noFill/>
                </a:ln>
                <a:solidFill>
                  <a:srgbClr val="1D2129"/>
                </a:solidFill>
                <a:effectLst/>
                <a:latin typeface="Batang" pitchFamily="18" charset="-127"/>
                <a:ea typeface="Batang" pitchFamily="18" charset="-127"/>
                <a:cs typeface="Arabic Typesetting" pitchFamily="66" charset="-78"/>
              </a:rPr>
              <a:t> macchine da espresso professionali per bar. Inoltre, come avviene proprio nel bar, i chicchi di caffè devono essere macinati poco prima della preparazione della bevanda e la temperatura dell’acqua deve rimanere costante (90° C circa).</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b="1" i="0" u="none" strike="noStrike" cap="none" normalizeH="0" baseline="0" dirty="0" smtClean="0">
                <a:ln>
                  <a:noFill/>
                </a:ln>
                <a:solidFill>
                  <a:srgbClr val="1D2129"/>
                </a:solidFill>
                <a:effectLst/>
                <a:latin typeface="Batang" pitchFamily="18" charset="-127"/>
                <a:ea typeface="Batang" pitchFamily="18" charset="-127"/>
                <a:cs typeface="Arabic Typesetting" pitchFamily="66" charset="-78"/>
              </a:rPr>
              <a:t>Infine la quantità e la consistenza della crema, che si differenzia dalla schiuma (che è un difetto nell’estrazione del caffè espresso se compare in tazzina) per l’assenza di bolle, sono influenzate dalla miscela utilizzata, che deve avere un giusto equilibrio tra le due varietà del caffè: </a:t>
            </a:r>
            <a:r>
              <a:rPr kumimoji="0" lang="it-IT" b="1" i="0" u="none" strike="noStrike" cap="none" normalizeH="0" baseline="0" dirty="0" smtClean="0">
                <a:ln>
                  <a:noFill/>
                </a:ln>
                <a:solidFill>
                  <a:srgbClr val="365899"/>
                </a:solidFill>
                <a:effectLst/>
                <a:latin typeface="Batang" pitchFamily="18" charset="-127"/>
                <a:ea typeface="Batang" pitchFamily="18" charset="-127"/>
                <a:cs typeface="Arabic Typesetting" pitchFamily="66" charset="-78"/>
                <a:hlinkClick r:id="rId5"/>
              </a:rPr>
              <a:t>Arabica</a:t>
            </a:r>
            <a:r>
              <a:rPr kumimoji="0" lang="it-IT" b="1" i="0" u="none" strike="noStrike" cap="none" normalizeH="0" baseline="0" dirty="0" smtClean="0">
                <a:ln>
                  <a:noFill/>
                </a:ln>
                <a:solidFill>
                  <a:srgbClr val="1D2129"/>
                </a:solidFill>
                <a:effectLst/>
                <a:latin typeface="Batang" pitchFamily="18" charset="-127"/>
                <a:ea typeface="Batang" pitchFamily="18" charset="-127"/>
                <a:cs typeface="Arabic Typesetting" pitchFamily="66" charset="-78"/>
              </a:rPr>
              <a:t> e </a:t>
            </a:r>
            <a:r>
              <a:rPr kumimoji="0" lang="it-IT" b="1" i="0" u="none" strike="noStrike" cap="none" normalizeH="0" baseline="0" dirty="0" smtClean="0">
                <a:ln>
                  <a:noFill/>
                </a:ln>
                <a:solidFill>
                  <a:srgbClr val="365899"/>
                </a:solidFill>
                <a:effectLst/>
                <a:latin typeface="Batang" pitchFamily="18" charset="-127"/>
                <a:ea typeface="Batang" pitchFamily="18" charset="-127"/>
                <a:cs typeface="Arabic Typesetting" pitchFamily="66" charset="-78"/>
                <a:hlinkClick r:id="rId6"/>
              </a:rPr>
              <a:t>Robusta</a:t>
            </a:r>
            <a:r>
              <a:rPr kumimoji="0" lang="it-IT" b="1" i="0" u="none" strike="noStrike" cap="none" normalizeH="0" baseline="0" dirty="0" smtClean="0">
                <a:ln>
                  <a:noFill/>
                </a:ln>
                <a:solidFill>
                  <a:srgbClr val="1D2129"/>
                </a:solidFill>
                <a:effectLst/>
                <a:latin typeface="Batang" pitchFamily="18" charset="-127"/>
                <a:ea typeface="Batang" pitchFamily="18" charset="-127"/>
                <a:cs typeface="Arabic Typesetting" pitchFamily="66" charset="-78"/>
              </a:rPr>
              <a:t>. La prima conferisce al caffè l’aroma e una buona crema che risulta essere fine e chiara, mentre la seconda invece </a:t>
            </a:r>
            <a:r>
              <a:rPr kumimoji="0" lang="it-IT" b="1" i="0" u="none" strike="noStrike" cap="none" normalizeH="0" baseline="0" dirty="0" smtClean="0">
                <a:ln>
                  <a:noFill/>
                </a:ln>
                <a:effectLst/>
                <a:latin typeface="Batang" pitchFamily="18" charset="-127"/>
                <a:ea typeface="Batang" pitchFamily="18" charset="-127"/>
                <a:cs typeface="Arabic Typesetting" pitchFamily="66" charset="-78"/>
              </a:rPr>
              <a:t>conferisce corpo, struttura e una crema più grossolana</a:t>
            </a:r>
            <a:r>
              <a:rPr kumimoji="0" lang="it-IT" b="1" i="0" u="none" strike="noStrike" cap="none" normalizeH="0" dirty="0" smtClean="0">
                <a:ln>
                  <a:noFill/>
                </a:ln>
                <a:effectLst/>
                <a:latin typeface="Batang" pitchFamily="18" charset="-127"/>
                <a:ea typeface="Batang" pitchFamily="18" charset="-127"/>
                <a:cs typeface="Arabic Typesetting" pitchFamily="66" charset="-78"/>
              </a:rPr>
              <a:t> e scura al caffè.</a:t>
            </a:r>
            <a:r>
              <a:rPr kumimoji="0" lang="it-IT" b="1" i="0" u="none" strike="noStrike" cap="none" normalizeH="0" baseline="0" dirty="0" smtClean="0">
                <a:ln>
                  <a:noFill/>
                </a:ln>
                <a:effectLst/>
                <a:latin typeface="Batang" pitchFamily="18" charset="-127"/>
                <a:ea typeface="Batang" pitchFamily="18" charset="-127"/>
                <a:cs typeface="Arabic Typesetting" pitchFamily="66" charset="-78"/>
                <a:hlinkClick r:id="rId7"/>
              </a:rPr>
              <a:t> </a:t>
            </a:r>
            <a:endParaRPr kumimoji="0" lang="it-IT" sz="1400" b="1" i="0" u="none" strike="noStrike" cap="none" normalizeH="0" baseline="0" dirty="0" smtClean="0">
              <a:ln>
                <a:noFill/>
              </a:ln>
              <a:effectLst/>
              <a:latin typeface="Batang" pitchFamily="18" charset="-127"/>
              <a:ea typeface="Batang" pitchFamily="18" charset="-127"/>
              <a:cs typeface="Arabic Typesetting" pitchFamily="66" charset="-78"/>
              <a:hlinkClick r:id="rId7"/>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sng" strike="noStrike" cap="none" normalizeH="0" baseline="0" dirty="0" smtClean="0">
                <a:ln>
                  <a:noFill/>
                </a:ln>
                <a:solidFill>
                  <a:srgbClr val="365899"/>
                </a:solidFill>
                <a:effectLst/>
                <a:latin typeface="Batang" pitchFamily="18" charset="-127"/>
                <a:ea typeface="Batang" pitchFamily="18" charset="-127"/>
                <a:cs typeface="Arabic Typesetting" pitchFamily="66" charset="-78"/>
                <a:hlinkClick r:id="rId7"/>
              </a:rPr>
              <a:t>  </a:t>
            </a:r>
            <a:endParaRPr kumimoji="0" lang="it-IT" sz="47400" b="0" i="0" u="sng" strike="noStrike" cap="none" normalizeH="0" baseline="0" dirty="0" smtClean="0">
              <a:ln>
                <a:noFill/>
              </a:ln>
              <a:solidFill>
                <a:srgbClr val="365899"/>
              </a:solidFill>
              <a:effectLst/>
              <a:latin typeface="Batang" pitchFamily="18" charset="-127"/>
              <a:ea typeface="Batang" pitchFamily="18" charset="-127"/>
              <a:cs typeface="Arabic Typesetting" pitchFamily="66" charset="-78"/>
            </a:endParaRPr>
          </a:p>
        </p:txBody>
      </p:sp>
      <p:pic>
        <p:nvPicPr>
          <p:cNvPr id="5122" name="Picture 2" descr="L'immagine può contenere: tazza di caffè, bevanda e caffè">
            <a:hlinkClick r:id="rId7"/>
          </p:cNvPr>
          <p:cNvPicPr>
            <a:picLocks noChangeAspect="1" noChangeArrowheads="1"/>
          </p:cNvPicPr>
          <p:nvPr/>
        </p:nvPicPr>
        <p:blipFill>
          <a:blip r:embed="rId8" cstate="print"/>
          <a:srcRect/>
          <a:stretch>
            <a:fillRect/>
          </a:stretch>
        </p:blipFill>
        <p:spPr bwMode="auto">
          <a:xfrm>
            <a:off x="4788024" y="3957066"/>
            <a:ext cx="4355976" cy="290093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301752" y="3212976"/>
            <a:ext cx="8686800" cy="3384376"/>
          </a:xfrm>
        </p:spPr>
        <p:txBody>
          <a:bodyPr>
            <a:normAutofit fontScale="90000"/>
          </a:bodyPr>
          <a:lstStyle/>
          <a:p>
            <a:r>
              <a:rPr lang="it-IT" sz="4400" dirty="0" smtClean="0"/>
              <a:t>I Prodotti della </a:t>
            </a:r>
            <a:r>
              <a:rPr lang="it-IT" sz="4400" dirty="0" err="1" smtClean="0"/>
              <a:t>bellcaffe</a:t>
            </a:r>
            <a:r>
              <a:rPr lang="it-IT" sz="4400" dirty="0" smtClean="0"/>
              <a:t>’</a:t>
            </a:r>
            <a:r>
              <a:rPr lang="it-IT" dirty="0" smtClean="0"/>
              <a:t/>
            </a:r>
            <a:br>
              <a:rPr lang="it-IT" dirty="0" smtClean="0"/>
            </a:br>
            <a:r>
              <a:rPr lang="it-IT" dirty="0" smtClean="0"/>
              <a:t/>
            </a:r>
            <a:br>
              <a:rPr lang="it-IT" dirty="0" smtClean="0"/>
            </a:br>
            <a:r>
              <a:rPr lang="it-IT" sz="2200" b="1" u="sng" dirty="0" smtClean="0">
                <a:effectLst/>
              </a:rPr>
              <a:t>MISCELE BAR</a:t>
            </a:r>
            <a:r>
              <a:rPr lang="it-IT" sz="1800" dirty="0" smtClean="0">
                <a:effectLst/>
              </a:rPr>
              <a:t>: </a:t>
            </a:r>
            <a:br>
              <a:rPr lang="it-IT" sz="1800" dirty="0" smtClean="0">
                <a:effectLst/>
              </a:rPr>
            </a:br>
            <a:r>
              <a:rPr lang="it-IT" sz="2000" dirty="0" smtClean="0"/>
              <a:t>ESPRESSO, MAGIC, INTERNATIONAL, 2 MOKA 26, MOKA CREMA.</a:t>
            </a:r>
            <a:r>
              <a:rPr lang="it-IT" sz="2800" dirty="0" smtClean="0"/>
              <a:t/>
            </a:r>
            <a:br>
              <a:rPr lang="it-IT" sz="2800" dirty="0" smtClean="0"/>
            </a:br>
            <a:r>
              <a:rPr lang="it-IT" sz="2800" dirty="0" smtClean="0"/>
              <a:t/>
            </a:r>
            <a:br>
              <a:rPr lang="it-IT" sz="2800" dirty="0" smtClean="0"/>
            </a:br>
            <a:r>
              <a:rPr lang="it-IT" sz="2400" dirty="0" smtClean="0">
                <a:effectLst/>
              </a:rPr>
              <a:t> </a:t>
            </a:r>
            <a:r>
              <a:rPr lang="it-IT" sz="2200" b="1" u="sng" dirty="0" smtClean="0">
                <a:effectLst/>
              </a:rPr>
              <a:t>MISCELE FAMIGLIA</a:t>
            </a:r>
            <a:r>
              <a:rPr lang="it-IT" sz="2200" dirty="0" smtClean="0">
                <a:effectLst/>
              </a:rPr>
              <a:t>: </a:t>
            </a:r>
            <a:br>
              <a:rPr lang="it-IT" sz="2200" dirty="0" smtClean="0">
                <a:effectLst/>
              </a:rPr>
            </a:br>
            <a:r>
              <a:rPr lang="it-IT" sz="1800" dirty="0" smtClean="0"/>
              <a:t>MISCELA BAR FAMIGLIA, MISCELA BAR TUTTO GUSTO, SELEZIONE SPECIALE</a:t>
            </a:r>
            <a:r>
              <a:rPr lang="it-IT" sz="2000" dirty="0" smtClean="0"/>
              <a:t/>
            </a:r>
            <a:br>
              <a:rPr lang="it-IT" sz="2000" dirty="0" smtClean="0"/>
            </a:br>
            <a:r>
              <a:rPr lang="it-IT" sz="2000" dirty="0" smtClean="0"/>
              <a:t/>
            </a:r>
            <a:br>
              <a:rPr lang="it-IT" sz="2000" dirty="0" smtClean="0"/>
            </a:br>
            <a:r>
              <a:rPr lang="it-IT" sz="1800" dirty="0" smtClean="0">
                <a:effectLst/>
              </a:rPr>
              <a:t> </a:t>
            </a:r>
            <a:r>
              <a:rPr lang="it-IT" sz="2200" b="1" u="sng" dirty="0" smtClean="0">
                <a:effectLst/>
              </a:rPr>
              <a:t>LINEA CIALDE</a:t>
            </a:r>
            <a:r>
              <a:rPr lang="it-IT" sz="2000" dirty="0" smtClean="0">
                <a:effectLst/>
              </a:rPr>
              <a:t>: </a:t>
            </a:r>
            <a:r>
              <a:rPr lang="it-IT" sz="1800" dirty="0" smtClean="0"/>
              <a:t>Le cialde prodotte da Bell Caffè sono in carta ecologica, certificata libera da acidi ftalici dannosi per la salute e sono, ad oggi, l'unico supporto biocompatibile e compostabile al 100%. Nella cialde infatti non c'è plastica, non ci sono parti di metallo, non c'è alluminio. </a:t>
            </a:r>
            <a:br>
              <a:rPr lang="it-IT" sz="1800" dirty="0" smtClean="0"/>
            </a:br>
            <a:r>
              <a:rPr lang="it-IT" sz="1600" dirty="0" smtClean="0"/>
              <a:t> I prodotti della linea Cialde vengono commercializzati dall’azienda nel formato da 7 g di </a:t>
            </a:r>
            <a:r>
              <a:rPr lang="it-IT" sz="1600" dirty="0" err="1" smtClean="0"/>
              <a:t>caFFEè</a:t>
            </a:r>
            <a:r>
              <a:rPr lang="it-IT" sz="1600" dirty="0" smtClean="0"/>
              <a:t> macinato. Si tratta di 4 prodotti, ciascuno con la propria miscela di Arabica e Robusta </a:t>
            </a:r>
            <a:r>
              <a:rPr lang="it-IT" sz="1800" dirty="0" smtClean="0"/>
              <a:t/>
            </a:r>
            <a:br>
              <a:rPr lang="it-IT" sz="1800" dirty="0" smtClean="0"/>
            </a:br>
            <a:r>
              <a:rPr lang="it-IT" sz="1800" b="1" dirty="0" smtClean="0"/>
              <a:t>LINEA SERVING: </a:t>
            </a:r>
            <a:r>
              <a:rPr lang="it-IT" sz="1800" dirty="0" smtClean="0"/>
              <a:t>GOLD, CLASSIC; DECAFFEINATO</a:t>
            </a:r>
            <a:br>
              <a:rPr lang="it-IT" sz="1800" dirty="0" smtClean="0"/>
            </a:br>
            <a:r>
              <a:rPr lang="it-IT" sz="1800" b="1" dirty="0" smtClean="0"/>
              <a:t>LINEA RETAIL</a:t>
            </a:r>
            <a:r>
              <a:rPr lang="it-IT" sz="1800" dirty="0" smtClean="0"/>
              <a:t>: ARHOME</a:t>
            </a:r>
            <a:r>
              <a:rPr lang="it-IT" sz="1600" dirty="0" smtClean="0"/>
              <a:t/>
            </a:r>
            <a:br>
              <a:rPr lang="it-IT" sz="1600" dirty="0" smtClean="0"/>
            </a:br>
            <a:r>
              <a:rPr lang="it-IT" sz="1800" dirty="0" smtClean="0"/>
              <a:t/>
            </a:r>
            <a:br>
              <a:rPr lang="it-IT" sz="1800" dirty="0" smtClean="0"/>
            </a:br>
            <a:r>
              <a:rPr lang="it-IT" sz="1800" dirty="0" smtClean="0">
                <a:effectLst/>
              </a:rPr>
              <a:t/>
            </a:r>
            <a:br>
              <a:rPr lang="it-IT" sz="1800" dirty="0" smtClean="0">
                <a:effectLst/>
              </a:rPr>
            </a:br>
            <a:r>
              <a:rPr lang="it-IT" sz="1800" dirty="0" smtClean="0">
                <a:effectLst/>
              </a:rPr>
              <a:t> </a:t>
            </a:r>
            <a:r>
              <a:rPr lang="it-IT" sz="2200" b="1" u="sng" dirty="0" smtClean="0">
                <a:effectLst/>
              </a:rPr>
              <a:t>LINEA CAPSULE</a:t>
            </a:r>
            <a:r>
              <a:rPr lang="it-IT" sz="1800" b="1" u="sng" dirty="0" smtClean="0">
                <a:effectLst/>
              </a:rPr>
              <a:t>: </a:t>
            </a:r>
            <a:r>
              <a:rPr lang="it-IT" sz="1800" dirty="0" smtClean="0"/>
              <a:t>MILD, DECAFFEINATO. </a:t>
            </a:r>
            <a:r>
              <a:rPr lang="it-IT" sz="1600" dirty="0" smtClean="0"/>
              <a:t/>
            </a:r>
            <a:br>
              <a:rPr lang="it-IT" sz="1600" dirty="0" smtClean="0"/>
            </a:br>
            <a:r>
              <a:rPr lang="it-IT" sz="1800" dirty="0" smtClean="0">
                <a:effectLst/>
              </a:rPr>
              <a:t/>
            </a:r>
            <a:br>
              <a:rPr lang="it-IT" sz="1800" dirty="0" smtClean="0">
                <a:effectLst/>
              </a:rPr>
            </a:br>
            <a:r>
              <a:rPr lang="it-IT" sz="2000" dirty="0" smtClean="0"/>
              <a:t/>
            </a:r>
            <a:br>
              <a:rPr lang="it-IT" sz="2000" dirty="0" smtClean="0"/>
            </a:br>
            <a:r>
              <a:rPr lang="it-IT" sz="2400" dirty="0" smtClean="0">
                <a:effectLst/>
              </a:rPr>
              <a:t/>
            </a:r>
            <a:br>
              <a:rPr lang="it-IT" sz="2400" dirty="0" smtClean="0">
                <a:effectLst/>
              </a:rPr>
            </a:br>
            <a:r>
              <a:rPr lang="it-IT" sz="2800" dirty="0" smtClean="0"/>
              <a:t/>
            </a:r>
            <a:br>
              <a:rPr lang="it-IT" sz="2800" dirty="0" smtClean="0"/>
            </a:br>
            <a:r>
              <a:rPr lang="it-IT" sz="2800" dirty="0" smtClean="0"/>
              <a:t/>
            </a:r>
            <a:br>
              <a:rPr lang="it-IT" sz="2800" dirty="0" smtClean="0"/>
            </a:br>
            <a:r>
              <a:rPr lang="it-IT" sz="2800" dirty="0" smtClean="0"/>
              <a:t/>
            </a:r>
            <a:br>
              <a:rPr lang="it-IT" sz="2800" dirty="0" smtClean="0"/>
            </a:br>
            <a:r>
              <a:rPr lang="it-IT" dirty="0" smtClean="0"/>
              <a:t/>
            </a:r>
            <a:br>
              <a:rPr lang="it-IT" dirty="0" smtClean="0"/>
            </a:br>
            <a:r>
              <a:rPr lang="it-IT" dirty="0" smtClean="0">
                <a:effectLst/>
              </a:rPr>
              <a:t/>
            </a:r>
            <a:br>
              <a:rPr lang="it-IT" dirty="0" smtClean="0">
                <a:effectLst/>
              </a:rPr>
            </a:br>
            <a:endParaRPr lang="it-IT" dirty="0"/>
          </a:p>
        </p:txBody>
      </p:sp>
      <p:pic>
        <p:nvPicPr>
          <p:cNvPr id="7" name="Picture 3" descr="C:\Users\Utente\Desktop\images (1).jpg"/>
          <p:cNvPicPr>
            <a:picLocks noChangeAspect="1" noChangeArrowheads="1"/>
          </p:cNvPicPr>
          <p:nvPr/>
        </p:nvPicPr>
        <p:blipFill>
          <a:blip r:embed="rId2" cstate="print"/>
          <a:srcRect l="8262" t="35737" r="21509" b="17529"/>
          <a:stretch>
            <a:fillRect/>
          </a:stretch>
        </p:blipFill>
        <p:spPr bwMode="auto">
          <a:xfrm>
            <a:off x="6876256" y="4941168"/>
            <a:ext cx="1656184" cy="1656184"/>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rra">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259</TotalTime>
  <Words>593</Words>
  <Application>Microsoft Office PowerPoint</Application>
  <PresentationFormat>Presentazione su schermo (4:3)</PresentationFormat>
  <Paragraphs>86</Paragraphs>
  <Slides>32</Slides>
  <Notes>4</Notes>
  <HiddenSlides>0</HiddenSlides>
  <MMClips>0</MMClips>
  <ScaleCrop>false</ScaleCrop>
  <HeadingPairs>
    <vt:vector size="4" baseType="variant">
      <vt:variant>
        <vt:lpstr>Tema</vt:lpstr>
      </vt:variant>
      <vt:variant>
        <vt:i4>1</vt:i4>
      </vt:variant>
      <vt:variant>
        <vt:lpstr>Titoli diapositive</vt:lpstr>
      </vt:variant>
      <vt:variant>
        <vt:i4>32</vt:i4>
      </vt:variant>
    </vt:vector>
  </HeadingPairs>
  <TitlesOfParts>
    <vt:vector size="33" baseType="lpstr">
      <vt:lpstr>Terra</vt:lpstr>
      <vt:lpstr>Diapositiva 1</vt:lpstr>
      <vt:lpstr>Diapositiva 2</vt:lpstr>
      <vt:lpstr>Diapositiva 3</vt:lpstr>
      <vt:lpstr>Diapositiva 4</vt:lpstr>
      <vt:lpstr>Diapositiva 5</vt:lpstr>
      <vt:lpstr>Diapositiva 6</vt:lpstr>
      <vt:lpstr>Diapositiva 7</vt:lpstr>
      <vt:lpstr>Diapositiva 8</vt:lpstr>
      <vt:lpstr>I Prodotti della bellcaffe’  MISCELE BAR:  ESPRESSO, MAGIC, INTERNATIONAL, 2 MOKA 26, MOKA CREMA.   MISCELE FAMIGLIA:  MISCELA BAR FAMIGLIA, MISCELA BAR TUTTO GUSTO, SELEZIONE SPECIALE   LINEA CIALDE: Le cialde prodotte da Bell Caffè sono in carta ecologica, certificata libera da acidi ftalici dannosi per la salute e sono, ad oggi, l'unico supporto biocompatibile e compostabile al 100%. Nella cialde infatti non c'è plastica, non ci sono parti di metallo, non c'è alluminio.   I prodotti della linea Cialde vengono commercializzati dall’azienda nel formato da 7 g di caFFEè macinato. Si tratta di 4 prodotti, ciascuno con la propria miscela di Arabica e Robusta  LINEA SERVING: GOLD, CLASSIC; DECAFFEINATO LINEA RETAIL: ARHOME    LINEA CAPSULE: MILD, DECAFFEINATO.          </vt:lpstr>
      <vt:lpstr>Punti di forza</vt:lpstr>
      <vt:lpstr>IL MINISTERO DELL'AMBIENTE FINANZIA LA CARBON FOOTPRINT </vt:lpstr>
      <vt:lpstr>Carbon Footprint - impronta climatica di carbonio </vt:lpstr>
      <vt:lpstr>LCA e Sostenibilita’ ambientale</vt:lpstr>
      <vt:lpstr>Sostenibilita’ ambientale</vt:lpstr>
      <vt:lpstr>Diapositiva 15</vt:lpstr>
      <vt:lpstr>Diapositiva 16</vt:lpstr>
      <vt:lpstr>gli investimenti ambientali : Relazioni tra micro-sistema aziendale e macro-sistema ambientale.</vt:lpstr>
      <vt:lpstr>indicatori di processo</vt:lpstr>
      <vt:lpstr>indicatori di gestione</vt:lpstr>
      <vt:lpstr>Indicatori ecofinanziari</vt:lpstr>
      <vt:lpstr>Indicatori fisici</vt:lpstr>
      <vt:lpstr>Indicatori economici</vt:lpstr>
      <vt:lpstr>Diapositiva 23</vt:lpstr>
      <vt:lpstr>Diapositiva 24</vt:lpstr>
      <vt:lpstr>Diapositiva 25</vt:lpstr>
      <vt:lpstr>Diapositiva 26</vt:lpstr>
      <vt:lpstr>Diapositiva 27</vt:lpstr>
      <vt:lpstr>Diapositiva 28</vt:lpstr>
      <vt:lpstr>Diapositiva 29</vt:lpstr>
      <vt:lpstr>Diapositiva 30</vt:lpstr>
      <vt:lpstr>Diapositiva 31</vt:lpstr>
      <vt:lpstr>Classe 1^C Servizi Commerciali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dc:creator>
  <cp:lastModifiedBy>Utente</cp:lastModifiedBy>
  <cp:revision>48</cp:revision>
  <dcterms:created xsi:type="dcterms:W3CDTF">2018-01-27T16:28:24Z</dcterms:created>
  <dcterms:modified xsi:type="dcterms:W3CDTF">2018-02-04T06:46:38Z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2837639</vt:lpwstr>
  </property>
  <property fmtid="{D5CDD505-2E9C-101B-9397-08002B2CF9AE}" name="NXPowerLiteSettings" pid="3">
    <vt:lpwstr>C7000400038000</vt:lpwstr>
  </property>
  <property fmtid="{D5CDD505-2E9C-101B-9397-08002B2CF9AE}" name="NXPowerLiteVersion" pid="4">
    <vt:lpwstr>S7.2.2</vt:lpwstr>
  </property>
</Properties>
</file>