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768" r:id="rId3"/>
    <p:sldMasterId id="2147483780" r:id="rId4"/>
    <p:sldMasterId id="2147483792" r:id="rId5"/>
    <p:sldMasterId id="2147483804" r:id="rId6"/>
    <p:sldMasterId id="2147483816" r:id="rId7"/>
    <p:sldMasterId id="2147483828" r:id="rId8"/>
  </p:sldMasterIdLst>
  <p:notesMasterIdLst>
    <p:notesMasterId r:id="rId33"/>
  </p:notesMasterIdLst>
  <p:sldIdLst>
    <p:sldId id="274" r:id="rId9"/>
    <p:sldId id="256" r:id="rId10"/>
    <p:sldId id="257" r:id="rId11"/>
    <p:sldId id="276" r:id="rId12"/>
    <p:sldId id="277" r:id="rId13"/>
    <p:sldId id="258" r:id="rId14"/>
    <p:sldId id="259" r:id="rId15"/>
    <p:sldId id="260" r:id="rId16"/>
    <p:sldId id="268" r:id="rId17"/>
    <p:sldId id="262" r:id="rId18"/>
    <p:sldId id="269" r:id="rId19"/>
    <p:sldId id="261" r:id="rId20"/>
    <p:sldId id="270" r:id="rId21"/>
    <p:sldId id="263" r:id="rId22"/>
    <p:sldId id="272" r:id="rId23"/>
    <p:sldId id="273" r:id="rId24"/>
    <p:sldId id="271" r:id="rId25"/>
    <p:sldId id="264" r:id="rId26"/>
    <p:sldId id="265" r:id="rId27"/>
    <p:sldId id="266" r:id="rId28"/>
    <p:sldId id="267" r:id="rId29"/>
    <p:sldId id="275" r:id="rId30"/>
    <p:sldId id="278" r:id="rId31"/>
    <p:sldId id="279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CAB08-ED48-4F13-B684-77AE7ACF3500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6C230-3C7C-4BFF-81D1-76D299A7E28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76B8CB-81C8-48EB-9E91-F43D413B1D23}" type="datetime1">
              <a:rPr lang="it-IT" smtClean="0"/>
              <a:t>30/03/2017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2691-39CA-49AA-A03D-11BD3EBE3915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1EC3-840C-4CD7-B099-8C45B24A1149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1E90-3E5A-4361-8974-9C5F08216AE8}" type="datetime1">
              <a:rPr lang="it-IT" smtClean="0"/>
              <a:t>30/03/2017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DF60-161B-429B-A0A3-5D96DFF894A6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D5E4-D54A-497A-AD26-EE0C22071287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DD99-8E41-47CA-B507-FD8BF1A9E284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CCC9-17A3-41DB-9DDC-CAF1465F8D9A}" type="datetime1">
              <a:rPr lang="it-IT" smtClean="0"/>
              <a:t>30/03/2017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9E3-F8A0-4AA7-B152-37271CE3033B}" type="datetime1">
              <a:rPr lang="it-IT" smtClean="0"/>
              <a:t>30/03/2017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B8F-50D0-476A-A869-12D4E0BD2065}" type="datetime1">
              <a:rPr lang="it-IT" smtClean="0"/>
              <a:t>30/03/2017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679A-5152-430A-A772-6B50D5A336F8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77DCBB-414F-4C3E-BF9E-2749B1DE3FFF}" type="datetime1">
              <a:rPr lang="it-IT" smtClean="0"/>
              <a:t>30/03/2017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D6A1-6E5B-419E-92AD-DC421AE0C06C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6C0F-D41B-4B22-9AC8-4837BACDDB0E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F236-44D4-4817-B707-8109777F0458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C720-B553-4091-87CC-6BE7D6F4BA36}" type="datetime1">
              <a:rPr lang="it-IT" smtClean="0"/>
              <a:t>30/03/2017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5B47-B1D7-4FCD-ABAA-12322F5E52F0}" type="datetime1">
              <a:rPr lang="it-IT" smtClean="0"/>
              <a:t>30/03/2017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B52C-56B1-439A-BC4D-23E2D933640A}" type="datetime1">
              <a:rPr lang="it-IT" smtClean="0"/>
              <a:t>30/03/2017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542F-2281-4884-8503-266F6500D0CC}" type="datetime1">
              <a:rPr lang="it-IT" smtClean="0"/>
              <a:t>30/03/2017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A433-1A44-432D-9619-187FCB88219C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3D52-9F55-4E65-9C6E-81585570C172}" type="datetime1">
              <a:rPr lang="it-IT" smtClean="0"/>
              <a:t>30/03/2017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6D01-9EF4-4B9B-AD08-B54E5E308749}" type="datetime1">
              <a:rPr lang="it-IT" smtClean="0"/>
              <a:t>30/03/2017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30F8E4-4278-4EF1-9F42-2F55FFF9827B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6A11-2C1D-41D3-8998-7E6EA1F64E8E}" type="datetime1">
              <a:rPr lang="it-IT" smtClean="0"/>
              <a:t>30/03/2017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CAE1-D491-4B65-903E-DAF273991875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D565-CD5B-43E8-9661-020D89FE2ED0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9E2C-FCFC-4B57-B4A5-9E446C0A5955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5B070-F9AA-4D51-9D13-590C8752A015}" type="datetime1">
              <a:rPr lang="it-IT" smtClean="0"/>
              <a:t>30/03/2017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E410B6-6D04-427D-B577-2DB1D2E257E1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7B041-22BC-4FED-BE53-8C99CF4DA0BB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7F8F13-9889-4FF8-8EA3-E9A0A12B2A10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05197-34D9-4118-A005-2AB201938A8E}" type="datetime1">
              <a:rPr lang="it-IT" smtClean="0"/>
              <a:t>30/03/2017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88AE9-73AA-4EF4-95F4-09311C8A072F}" type="datetime1">
              <a:rPr lang="it-IT" smtClean="0"/>
              <a:t>30/03/2017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AB0-6953-4C00-A62B-959FCDAC826C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EEB7-1BBB-4104-BF48-DE4445CCEEB1}" type="datetime1">
              <a:rPr lang="it-IT" smtClean="0"/>
              <a:t>30/03/2017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9F888-1E3A-4ADA-8628-72EFB009681A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E4C4AE-7C74-43CE-B8EC-061E06BEA491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F8083-5942-4B19-85E8-691761B6F65C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56D6E-D2FB-4173-A46C-6423F6676380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BAA0-A7F2-4713-B8A5-E341CB017F9C}" type="datetime1">
              <a:rPr lang="it-IT" smtClean="0"/>
              <a:t>30/03/2017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6A05-0B75-4CAB-8994-7F4C6E8CDAEE}" type="datetime1">
              <a:rPr lang="it-IT" smtClean="0"/>
              <a:t>30/03/2017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0E65-0620-48CC-9B9C-F9FBB746DA3C}" type="datetime1">
              <a:rPr lang="it-IT" smtClean="0"/>
              <a:t>30/03/2017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FC2C-4CE6-4356-89B0-EB0B43A2E3BB}" type="datetime1">
              <a:rPr lang="it-IT" smtClean="0"/>
              <a:t>30/03/2017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3861-C2B4-4F63-9AB5-2CD0B03A21E6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FC29-0DCB-47C2-B4AF-956D16049181}" type="datetime1">
              <a:rPr lang="it-IT" smtClean="0"/>
              <a:t>30/03/2017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270A-4493-45B6-A5A4-1877C3DF3A8C}" type="datetime1">
              <a:rPr lang="it-IT" smtClean="0"/>
              <a:t>30/03/2017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D7BB-AEED-44EC-B002-5E281BC81D96}" type="datetime1">
              <a:rPr lang="it-IT" smtClean="0"/>
              <a:t>30/03/2017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8CFD-E31B-463D-98F2-E85759BD5429}" type="datetime1">
              <a:rPr lang="it-IT" smtClean="0"/>
              <a:t>30/03/2017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4CBC-2204-46BC-8FE1-6ED68A1F7012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E895-F524-4777-B6C3-DFAE332D8BA9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5DA-1804-4461-ADE6-46B8B0E02A66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E36E-B2BE-45D9-89D8-A08981ED9F48}" type="datetime1">
              <a:rPr lang="it-IT" smtClean="0"/>
              <a:t>30/03/2017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5F9-8C03-447F-805F-CCA5EF1F2B95}" type="datetime1">
              <a:rPr lang="it-IT" smtClean="0"/>
              <a:t>30/03/2017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9F2D-532F-4B4C-8813-E030059671F0}" type="datetime1">
              <a:rPr lang="it-IT" smtClean="0"/>
              <a:t>30/03/2017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0AF4-9E84-4B3B-9F6A-0E13DBB8BE9E}" type="datetime1">
              <a:rPr lang="it-IT" smtClean="0"/>
              <a:t>30/03/2017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AC0670-B3BD-4A0E-B0F3-DE111F3CEFCA}" type="datetime1">
              <a:rPr lang="it-IT" smtClean="0"/>
              <a:t>30/03/2017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3078-6800-4669-B0FA-3FEBD4A7D5B7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57E2-FF7F-4CCB-BCBD-727A9FC9DA3E}" type="datetime1">
              <a:rPr lang="it-IT" smtClean="0"/>
              <a:t>30/03/2017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6A3B-954C-455B-8B86-F3D64D5865DC}" type="datetime1">
              <a:rPr lang="it-IT" smtClean="0"/>
              <a:t>30/03/2017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7434-57E5-417C-A030-D0D43C4F1DCF}" type="datetime1">
              <a:rPr lang="it-IT" smtClean="0"/>
              <a:t>30/03/2017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56E0-9F67-4BD1-9F4F-535C53B440B3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F339-E016-479D-8042-85A7BC9C1E74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91D0-DC88-4166-A7EC-74A008BA6435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070-F9AA-4D51-9D13-590C8752A015}" type="datetime1">
              <a:rPr lang="it-IT" smtClean="0"/>
              <a:t>30/03/2017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10B6-6D04-427D-B577-2DB1D2E257E1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B041-22BC-4FED-BE53-8C99CF4DA0BB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EE57-3278-45E8-81C6-B28A4BB3AA3B}" type="datetime1">
              <a:rPr lang="it-IT" smtClean="0"/>
              <a:t>30/03/2017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8F13-9889-4FF8-8EA3-E9A0A12B2A10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5197-34D9-4118-A005-2AB201938A8E}" type="datetime1">
              <a:rPr lang="it-IT" smtClean="0"/>
              <a:t>30/03/2017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8AE9-73AA-4EF4-95F4-09311C8A072F}" type="datetime1">
              <a:rPr lang="it-IT" smtClean="0"/>
              <a:t>30/03/2017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EEB7-1BBB-4104-BF48-DE4445CCEEB1}" type="datetime1">
              <a:rPr lang="it-IT" smtClean="0"/>
              <a:t>30/03/2017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F888-1E3A-4ADA-8628-72EFB009681A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4AE-7C74-43CE-B8EC-061E06BEA491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8083-5942-4B19-85E8-691761B6F65C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6D6E-D2FB-4173-A46C-6423F6676380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3A8E36E-B2BE-45D9-89D8-A08981ED9F48}" type="datetime1">
              <a:rPr lang="it-IT" smtClean="0"/>
              <a:t>30/03/2017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5F9-8C03-447F-805F-CCA5EF1F2B95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2A6E0D-96EC-41DB-8795-448D21A28771}" type="datetime1">
              <a:rPr lang="it-IT" smtClean="0"/>
              <a:t>30/03/2017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79B9F2D-532F-4B4C-8813-E030059671F0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0AF4-9E84-4B3B-9F6A-0E13DBB8BE9E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3078-6800-4669-B0FA-3FEBD4A7D5B7}" type="datetime1">
              <a:rPr lang="it-IT" smtClean="0"/>
              <a:t>30/03/2017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57E2-FF7F-4CCB-BCBD-727A9FC9DA3E}" type="datetime1">
              <a:rPr lang="it-IT" smtClean="0"/>
              <a:t>30/03/2017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6A3B-954C-455B-8B86-F3D64D5865DC}" type="datetime1">
              <a:rPr lang="it-IT" smtClean="0"/>
              <a:t>30/03/2017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7434-57E5-417C-A030-D0D43C4F1DCF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56E0-9F67-4BD1-9F4F-535C53B440B3}" type="datetime1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F339-E016-479D-8042-85A7BC9C1E74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91D0-DC88-4166-A7EC-74A008BA6435}" type="datetime1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705236-E850-42C2-972D-E40224B4CD96}" type="datetime1">
              <a:rPr lang="it-IT" smtClean="0"/>
              <a:t>30/03/2017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F96CC4-E397-467F-A7F0-A32DC65D4279}" type="datetime1">
              <a:rPr lang="it-IT" smtClean="0"/>
              <a:t>30/03/2017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E56BAA-F826-4036-A2CF-B62245B05DA7}" type="datetime1">
              <a:rPr lang="it-IT" smtClean="0"/>
              <a:t>30/03/2017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E0DCBA-73E3-43DD-A101-65F5F3756F8A}" type="datetime1">
              <a:rPr lang="it-IT" smtClean="0"/>
              <a:t>30/03/2017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4225287-2765-4E15-8A32-646DE071D5DB}" type="datetime1">
              <a:rPr lang="it-IT" smtClean="0"/>
              <a:t>30/03/2017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3E0544-67EB-444C-BD3D-EC0934E7C45F}" type="datetime1">
              <a:rPr lang="it-IT" smtClean="0"/>
              <a:t>30/03/2017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4EBAAF-9C68-413D-AFE0-561D77199FC4}" type="datetime1">
              <a:rPr lang="it-IT" smtClean="0"/>
              <a:t>30/03/2017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F96CC4-E397-467F-A7F0-A32DC65D4279}" type="datetime1">
              <a:rPr lang="it-IT" smtClean="0"/>
              <a:t>30/03/2017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F96CC4-E397-467F-A7F0-A32DC65D4279}" type="datetime1">
              <a:rPr lang="it-IT" smtClean="0"/>
              <a:t>30/03/2017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fsc.org/it-it" TargetMode="External"/><Relationship Id="rId2" Type="http://schemas.openxmlformats.org/officeDocument/2006/relationships/hyperlink" Target="http://www.wwf.it/" TargetMode="Externa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EQYCr24VP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kea.com/ms/it_IT/this-is-ikea/people-and-planet/index.html" TargetMode="Externa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4365105"/>
            <a:ext cx="8371656" cy="171068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b="1" i="1" dirty="0" smtClean="0">
                <a:latin typeface="Georgia" pitchFamily="18" charset="0"/>
              </a:rPr>
              <a:t>Tecniche Professionali dei servizi commerciali </a:t>
            </a:r>
            <a:r>
              <a:rPr lang="it-IT" b="1" i="1" dirty="0" smtClean="0">
                <a:latin typeface="Georgia" pitchFamily="18" charset="0"/>
              </a:rPr>
              <a:t> </a:t>
            </a:r>
            <a:r>
              <a:rPr lang="it-IT" i="1" dirty="0" smtClean="0">
                <a:latin typeface="Georgia" pitchFamily="18" charset="0"/>
              </a:rPr>
              <a:t/>
            </a:r>
            <a:br>
              <a:rPr lang="it-IT" i="1" dirty="0" smtClean="0">
                <a:latin typeface="Georgia" pitchFamily="18" charset="0"/>
              </a:rPr>
            </a:br>
            <a:r>
              <a:rPr lang="it-IT" sz="2000" b="1" i="1" dirty="0" smtClean="0">
                <a:latin typeface="Georgia" pitchFamily="18" charset="0"/>
              </a:rPr>
              <a:t>prof.ssa </a:t>
            </a:r>
            <a:r>
              <a:rPr lang="it-IT" sz="2000" b="1" i="1" dirty="0" err="1" smtClean="0">
                <a:latin typeface="Georgia" pitchFamily="18" charset="0"/>
              </a:rPr>
              <a:t>maria</a:t>
            </a:r>
            <a:r>
              <a:rPr lang="it-IT" sz="2000" b="1" i="1" dirty="0" smtClean="0">
                <a:latin typeface="Georgia" pitchFamily="18" charset="0"/>
              </a:rPr>
              <a:t> di noto</a:t>
            </a:r>
            <a:br>
              <a:rPr lang="it-IT" sz="2000" b="1" i="1" dirty="0" smtClean="0">
                <a:latin typeface="Georgia" pitchFamily="18" charset="0"/>
              </a:rPr>
            </a:br>
            <a:r>
              <a:rPr lang="it-IT" sz="2200" b="1" i="1" dirty="0" smtClean="0">
                <a:solidFill>
                  <a:schemeClr val="tx1"/>
                </a:solidFill>
                <a:latin typeface="Baskerville Old Face" pitchFamily="18" charset="0"/>
              </a:rPr>
              <a:t>UDA</a:t>
            </a:r>
            <a:r>
              <a:rPr lang="it-IT" sz="2000" b="1" i="1" dirty="0" smtClean="0">
                <a:latin typeface="Georgia" pitchFamily="18" charset="0"/>
              </a:rPr>
              <a:t>  - </a:t>
            </a:r>
            <a:r>
              <a:rPr lang="it-IT" sz="2700" b="1" i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Apprendo </a:t>
            </a:r>
            <a:r>
              <a:rPr lang="it-IT" sz="2700" b="1" i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in Azienda </a:t>
            </a:r>
            <a:r>
              <a:rPr lang="it-IT" b="1" i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/>
            </a:r>
            <a:br>
              <a:rPr lang="it-IT" b="1" i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</a:br>
            <a:endParaRPr lang="it-IT" b="1" i="1" dirty="0">
              <a:latin typeface="Georgia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58200" cy="3027784"/>
          </a:xfrm>
        </p:spPr>
        <p:txBody>
          <a:bodyPr>
            <a:normAutofit fontScale="92500" lnSpcReduction="10000"/>
          </a:bodyPr>
          <a:lstStyle/>
          <a:p>
            <a:pPr algn="ctr"/>
            <a:endParaRPr lang="it-IT" i="1" dirty="0" smtClean="0">
              <a:solidFill>
                <a:schemeClr val="tx1"/>
              </a:solidFill>
              <a:latin typeface="Baskerville Old Face" pitchFamily="18" charset="0"/>
              <a:cs typeface="Times New Roman" pitchFamily="18" charset="0"/>
            </a:endParaRPr>
          </a:p>
          <a:p>
            <a:pPr algn="ctr"/>
            <a:endParaRPr lang="it-IT" i="1" dirty="0" smtClean="0">
              <a:solidFill>
                <a:schemeClr val="tx1"/>
              </a:solidFill>
              <a:latin typeface="Baskerville Old Face" pitchFamily="18" charset="0"/>
              <a:cs typeface="Times New Roman" pitchFamily="18" charset="0"/>
            </a:endParaRPr>
          </a:p>
          <a:p>
            <a:pPr algn="ctr"/>
            <a:r>
              <a:rPr lang="it-IT" sz="2800" i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Classe </a:t>
            </a:r>
            <a:r>
              <a:rPr lang="it-IT" sz="2800" i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1^C IPCT </a:t>
            </a:r>
            <a:endParaRPr lang="it-IT" sz="2800" i="1" dirty="0" smtClean="0">
              <a:solidFill>
                <a:schemeClr val="tx1"/>
              </a:solidFill>
              <a:latin typeface="Baskerville Old Face" pitchFamily="18" charset="0"/>
              <a:cs typeface="Times New Roman" pitchFamily="18" charset="0"/>
            </a:endParaRPr>
          </a:p>
          <a:p>
            <a:pPr algn="ctr"/>
            <a:r>
              <a:rPr lang="it-IT" sz="2800" i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Indirizzo </a:t>
            </a:r>
            <a:r>
              <a:rPr lang="it-IT" sz="2800" i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Servizi Commerciali  - </a:t>
            </a:r>
            <a:r>
              <a:rPr lang="it-IT" sz="2800" i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a.s.</a:t>
            </a:r>
            <a:r>
              <a:rPr lang="it-IT" sz="2800" i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2016/2017 </a:t>
            </a:r>
            <a:endParaRPr lang="it-IT" sz="2800" i="1" dirty="0" smtClean="0">
              <a:solidFill>
                <a:schemeClr val="tx1"/>
              </a:solidFill>
              <a:latin typeface="Baskerville Old Face" pitchFamily="18" charset="0"/>
              <a:cs typeface="Times New Roman" pitchFamily="18" charset="0"/>
            </a:endParaRPr>
          </a:p>
          <a:p>
            <a:pPr algn="ctr"/>
            <a:endParaRPr lang="it-IT" sz="2800" i="1" dirty="0" smtClean="0">
              <a:solidFill>
                <a:schemeClr val="tx1"/>
              </a:solidFill>
              <a:latin typeface="Baskerville Old Face" pitchFamily="18" charset="0"/>
              <a:cs typeface="Times New Roman" pitchFamily="18" charset="0"/>
            </a:endParaRPr>
          </a:p>
          <a:p>
            <a:pPr algn="ctr"/>
            <a:r>
              <a:rPr lang="it-IT" sz="3400" b="1" i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Visita aziendale  del 28/03/2017</a:t>
            </a:r>
            <a:r>
              <a:rPr lang="it-IT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3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pic>
        <p:nvPicPr>
          <p:cNvPr id="3074" name="Picture 2" descr="C:\Users\Utente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29000"/>
            <a:ext cx="1352550" cy="466725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bottiglie di plastica riciclate diventano ante per le cucine IKEA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286000" y="282883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IKEA ha lanciato le nuove ante KUNGSBACKA, i primi frontali per cucina dell’assortimento IKEA prodotti con legno riciclato e plastica riciclata</a:t>
            </a:r>
            <a:r>
              <a:rPr lang="it-IT" dirty="0" smtClean="0"/>
              <a:t>.</a:t>
            </a:r>
            <a:r>
              <a:rPr lang="it-IT" dirty="0" smtClean="0"/>
              <a:t> In collaborazione con un fornitore italiano, IKEA ha sviluppato un nuovo materiale: una lamina plastica ricavata dalle bottiglie in PET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 “L’obiettivo di Ikea  è imparare ad </a:t>
            </a:r>
            <a:r>
              <a:rPr lang="it-IT" dirty="0" smtClean="0"/>
              <a:t>usare le risorse del pianeta in modo intelligente. La </a:t>
            </a:r>
            <a:r>
              <a:rPr lang="it-IT" dirty="0" smtClean="0"/>
              <a:t>ambizione </a:t>
            </a:r>
            <a:r>
              <a:rPr lang="it-IT" dirty="0" smtClean="0"/>
              <a:t>è aumentare la percentuale di materiali riciclati nei </a:t>
            </a:r>
            <a:r>
              <a:rPr lang="it-IT" dirty="0" smtClean="0"/>
              <a:t>prodotti</a:t>
            </a:r>
            <a:r>
              <a:rPr lang="it-IT" dirty="0" smtClean="0"/>
              <a:t>.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Risparmiare energia con i tessili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286000" y="255183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Ci sono molti modi per risparmiare energia in una casa. E sono più semplici di quanto pensi! I pavimenti disperdono buona parte del calore di una casa. Ma esiste una soluzione facile ed economica per risolvere il problema: i </a:t>
            </a:r>
            <a:r>
              <a:rPr lang="it-IT" dirty="0" smtClean="0"/>
              <a:t>tappeti IKEA.</a:t>
            </a:r>
            <a:r>
              <a:rPr lang="it-IT" dirty="0" smtClean="0"/>
              <a:t> </a:t>
            </a:r>
            <a:endParaRPr lang="it-IT" dirty="0" smtClean="0"/>
          </a:p>
          <a:p>
            <a:r>
              <a:rPr lang="it-IT" dirty="0" smtClean="0"/>
              <a:t>Un</a:t>
            </a:r>
            <a:r>
              <a:rPr lang="it-IT" dirty="0" smtClean="0"/>
              <a:t> altro modo per risparmiare energia e regolare la temperatura interna degli ambienti è isolare porte e finestre con dei tessili. Le tende trattengono il calore d’inverno, mentre d’estate lasciano filtrare la luce bloccando i raggi diretti del sole.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RISPARMIARE ACQUA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La </a:t>
            </a:r>
            <a:r>
              <a:rPr lang="it-IT" dirty="0" smtClean="0"/>
              <a:t>vita sostenibile si basa anche su un controllo dell’uso di materie prime, a partire dall’acqua. Gli esperti dicono che meno del 3% dell’acqua presente sulla Terra è dolce. L’acqua è una risorsa preziosa, che dobbiamo imparare a salvaguardare. Nel nostro assortimento trovi miscelatori per la cucina e per il bagno che ti permettono di diminuire, rispettivamente, del 30% e del 50% il consumo di acqua. E abbiamo anche ridotto il consumo di acqua di molte lavastoviglie e lavatrici.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RIFIUTI E RICICLAGGIO</a:t>
            </a:r>
            <a:br>
              <a:rPr lang="it-IT" dirty="0" smtClean="0"/>
            </a:br>
            <a:r>
              <a:rPr lang="it-IT" b="1" dirty="0" smtClean="0"/>
              <a:t>Un uso intelligente delle risorse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227640" cy="4525963"/>
          </a:xfrm>
        </p:spPr>
        <p:txBody>
          <a:bodyPr/>
          <a:lstStyle/>
          <a:p>
            <a:pPr algn="just"/>
            <a:r>
              <a:rPr lang="it-IT" dirty="0" smtClean="0"/>
              <a:t>Riciclare e ridurre i rifiuti è un gesto molto semplice, che tutti possono fare, a casa e in ufficio. Ridurre i rifiuti usando solo ciò che serve ti aiuta a risparmiare. I materiali riciclati, come carta, plastica e metallo, vengono riutilizzati per realizzare nuovi prodotti, evitando di impoverire la Terra delle sue risorse.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91680" y="764704"/>
            <a:ext cx="516632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 smtClean="0"/>
          </a:p>
          <a:p>
            <a:pPr algn="just"/>
            <a:r>
              <a:rPr lang="it-IT" sz="3200" b="1" dirty="0" smtClean="0"/>
              <a:t>IL LEGNO AMICO</a:t>
            </a:r>
          </a:p>
          <a:p>
            <a:pPr algn="just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legno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un materiale resistente, rinnovabile e riciclabile. Nel settore del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retail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Ikea è una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delle aziende che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utilizza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 più alti quantitativi di legno, per questo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cerca sempre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nuovi metodi per usarlo nel modo più efficiente possibile. 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Attraverso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la collaborazione con partner internazionali come 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WWF®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 e il 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Forest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Stewardship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Council®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FSC®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), poi, IKEA si assicura che tutti i suoi prodotti soddisfino alti standard forestali, che includono il divieto di utilizzo di legno tagliato illegalmente o proveniente da foreste ad alto valore di conservazione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sz="1600" dirty="0" smtClean="0"/>
              <a:t>  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Per lavorare con IKEA, tutti i fornitori devono attenersi a queste norme fin dalla prima consegna e sono soggetti a rigorosi controlli per verificarne la conformità.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20164_pper02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907625" cy="56886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971600" y="5877272"/>
            <a:ext cx="770485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Guarda i VIDEO </a:t>
            </a:r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IKEA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https://www.youtube.com/watch?v=cufUtaH23Q8</a:t>
            </a:r>
          </a:p>
          <a:p>
            <a:pPr algn="just"/>
            <a:r>
              <a:rPr lang="it-I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https://www.youtube.com/watch?v=NEQYCr24VP0</a:t>
            </a:r>
            <a:r>
              <a:rPr lang="it-I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- -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620688"/>
            <a:ext cx="61206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u="sng" dirty="0" smtClean="0">
                <a:latin typeface="Times New Roman" pitchFamily="18" charset="0"/>
                <a:cs typeface="Times New Roman" pitchFamily="18" charset="0"/>
              </a:rPr>
              <a:t>COTONE SOSTENIBILE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IKEA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partecipa alla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Cotton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Initiative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BCI)</a:t>
            </a:r>
            <a:r>
              <a:rPr lang="it-IT" dirty="0" smtClean="0"/>
              <a:t> che promuove la diffusione di tecniche di coltivazione più sostenibili sia per l'ambiente che per gli agricoltori e vuole offrire un “cotone migliore” sul mercato mondiale delle materie prime.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D</a:t>
            </a:r>
            <a:r>
              <a:rPr lang="it-IT" dirty="0" smtClean="0"/>
              <a:t>al </a:t>
            </a:r>
            <a:r>
              <a:rPr lang="it-IT" dirty="0" smtClean="0"/>
              <a:t>1 settembre 2015, tutto il cotone utilizzato per realizzare i prodotti </a:t>
            </a:r>
            <a:r>
              <a:rPr lang="it-IT" dirty="0" smtClean="0"/>
              <a:t>dell’assortimento IKEA (come </a:t>
            </a:r>
            <a:r>
              <a:rPr lang="it-IT" dirty="0" smtClean="0"/>
              <a:t>divani, cuscini, biancheria da letto e </a:t>
            </a:r>
            <a:r>
              <a:rPr lang="it-IT" dirty="0" smtClean="0"/>
              <a:t>materassi) </a:t>
            </a:r>
            <a:r>
              <a:rPr lang="it-IT" dirty="0" smtClean="0"/>
              <a:t>proviene da fonti più sostenibili. Questo significa che è riciclato o coltivato usando meno acqua, fertilizzanti chimici e pesticidi, e aumentando, allo stesso tempo, i margini di guadagno degli agricoltori</a:t>
            </a:r>
            <a:r>
              <a:rPr lang="it-IT" dirty="0" smtClean="0"/>
              <a:t>.</a:t>
            </a:r>
            <a:r>
              <a:rPr lang="it-IT" dirty="0" smtClean="0"/>
              <a:t>  </a:t>
            </a:r>
            <a:endParaRPr lang="it-IT" dirty="0" smtClean="0"/>
          </a:p>
          <a:p>
            <a:r>
              <a:rPr lang="it-IT" b="1" i="1" dirty="0" smtClean="0"/>
              <a:t>I</a:t>
            </a:r>
            <a:r>
              <a:rPr lang="it-IT" b="1" i="1" dirty="0" smtClean="0"/>
              <a:t>KEA </a:t>
            </a:r>
            <a:r>
              <a:rPr lang="it-IT" b="1" i="1" dirty="0" smtClean="0"/>
              <a:t>si impegna a creare cambiamenti positivi all'interno dell'industria del cotone. Oggi, </a:t>
            </a:r>
            <a:r>
              <a:rPr lang="it-IT" b="1" i="1" dirty="0" err="1" smtClean="0"/>
              <a:t>Better</a:t>
            </a:r>
            <a:r>
              <a:rPr lang="it-IT" b="1" i="1" dirty="0" smtClean="0"/>
              <a:t> </a:t>
            </a:r>
            <a:r>
              <a:rPr lang="it-IT" b="1" i="1" dirty="0" err="1" smtClean="0"/>
              <a:t>Cotton</a:t>
            </a:r>
            <a:r>
              <a:rPr lang="it-IT" b="1" i="1" dirty="0" smtClean="0"/>
              <a:t> rappresenta il 72% della nostra fornitura totale di cotone e il 20% è costituito da cotone riciclato</a:t>
            </a:r>
            <a:r>
              <a:rPr lang="it-IT" dirty="0" smtClean="0"/>
              <a:t>. Desideriamo che il cotone più sostenibile diventi la norma sul mercato mondiale, ampiamente disponibile e accessibile alla maggioranza delle persone.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332657"/>
            <a:ext cx="457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/>
              <a:t>ENERGIE E RISORSE</a:t>
            </a:r>
          </a:p>
          <a:p>
            <a:r>
              <a:rPr lang="it-IT" b="1" dirty="0" smtClean="0"/>
              <a:t>D</a:t>
            </a:r>
            <a:r>
              <a:rPr lang="it-IT" b="1" dirty="0" smtClean="0"/>
              <a:t>a </a:t>
            </a:r>
            <a:r>
              <a:rPr lang="it-IT" b="1" dirty="0" smtClean="0"/>
              <a:t>sempre</a:t>
            </a:r>
            <a:r>
              <a:rPr lang="it-IT" dirty="0" smtClean="0"/>
              <a:t> </a:t>
            </a:r>
            <a:r>
              <a:rPr lang="it-IT" dirty="0" smtClean="0"/>
              <a:t>IKEA cerca di </a:t>
            </a:r>
            <a:r>
              <a:rPr lang="it-IT" dirty="0" smtClean="0"/>
              <a:t>ottenere grandi risultati con risorse </a:t>
            </a:r>
            <a:r>
              <a:rPr lang="it-IT" dirty="0" smtClean="0"/>
              <a:t>limitate. Trasformare </a:t>
            </a:r>
            <a:r>
              <a:rPr lang="it-IT" dirty="0" smtClean="0"/>
              <a:t>i rifiuti in risorse, </a:t>
            </a:r>
            <a:r>
              <a:rPr lang="it-IT" dirty="0" smtClean="0"/>
              <a:t>selezionare </a:t>
            </a:r>
            <a:r>
              <a:rPr lang="it-IT" dirty="0" smtClean="0"/>
              <a:t>responsabilmente i </a:t>
            </a:r>
            <a:r>
              <a:rPr lang="it-IT" dirty="0" smtClean="0"/>
              <a:t>prodotti </a:t>
            </a:r>
            <a:r>
              <a:rPr lang="it-IT" dirty="0" smtClean="0"/>
              <a:t>alimentari e l’origine dei materiali, </a:t>
            </a:r>
            <a:r>
              <a:rPr lang="it-IT" dirty="0" smtClean="0"/>
              <a:t>proteggere </a:t>
            </a:r>
            <a:r>
              <a:rPr lang="it-IT" dirty="0" smtClean="0"/>
              <a:t>le risorse naturali e, inoltre, </a:t>
            </a:r>
            <a:r>
              <a:rPr lang="it-IT" dirty="0" smtClean="0"/>
              <a:t>investire </a:t>
            </a:r>
            <a:r>
              <a:rPr lang="it-IT" dirty="0" smtClean="0"/>
              <a:t>nelle energie rinnovabili perché </a:t>
            </a:r>
            <a:r>
              <a:rPr lang="it-IT" dirty="0" smtClean="0"/>
              <a:t>Ikea vuole diventare indipendenti </a:t>
            </a:r>
            <a:r>
              <a:rPr lang="it-IT" dirty="0" err="1" smtClean="0"/>
              <a:t>esul</a:t>
            </a:r>
            <a:r>
              <a:rPr lang="it-IT" dirty="0" smtClean="0"/>
              <a:t> </a:t>
            </a:r>
            <a:r>
              <a:rPr lang="it-IT" dirty="0" smtClean="0"/>
              <a:t>piano </a:t>
            </a:r>
            <a:r>
              <a:rPr lang="it-IT" dirty="0" smtClean="0"/>
              <a:t>energetico per </a:t>
            </a:r>
            <a:r>
              <a:rPr lang="it-IT" dirty="0" smtClean="0"/>
              <a:t>contribuire a contrastare il cambiamento </a:t>
            </a:r>
            <a:r>
              <a:rPr lang="it-IT" dirty="0" smtClean="0"/>
              <a:t>climatico.</a:t>
            </a:r>
          </a:p>
          <a:p>
            <a:r>
              <a:rPr lang="it-IT" dirty="0" smtClean="0"/>
              <a:t> </a:t>
            </a:r>
            <a:r>
              <a:rPr lang="it-IT" dirty="0" smtClean="0"/>
              <a:t>Uno </a:t>
            </a:r>
            <a:r>
              <a:rPr lang="it-IT" dirty="0" smtClean="0"/>
              <a:t>degli obiettivi </a:t>
            </a:r>
            <a:r>
              <a:rPr lang="it-IT" dirty="0" smtClean="0"/>
              <a:t>è quello di produrre una quantità di energia rinnovabile pari a quella consumata entro il </a:t>
            </a:r>
            <a:r>
              <a:rPr lang="it-IT" dirty="0" smtClean="0"/>
              <a:t>2020 che ha determinato l’installazione di 700.000 </a:t>
            </a:r>
            <a:r>
              <a:rPr lang="it-IT" dirty="0" smtClean="0"/>
              <a:t>pannelli solari sui </a:t>
            </a:r>
            <a:r>
              <a:rPr lang="it-IT" dirty="0" smtClean="0"/>
              <a:t>negozi </a:t>
            </a:r>
            <a:r>
              <a:rPr lang="it-IT" dirty="0" smtClean="0"/>
              <a:t>ed edifici in tutto il </a:t>
            </a:r>
            <a:r>
              <a:rPr lang="it-IT" dirty="0" smtClean="0"/>
              <a:t>mondo, mirando ad offrire </a:t>
            </a:r>
            <a:r>
              <a:rPr lang="it-IT" dirty="0" smtClean="0"/>
              <a:t>anche ai </a:t>
            </a:r>
            <a:r>
              <a:rPr lang="it-IT" dirty="0" smtClean="0"/>
              <a:t>clienti </a:t>
            </a:r>
            <a:r>
              <a:rPr lang="it-IT" dirty="0" smtClean="0"/>
              <a:t>la possibilità di installarli sulle proprie case.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666848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La dimensione sociale di Ikea Italia</a:t>
            </a:r>
            <a:br>
              <a:rPr lang="it-IT" sz="2000" b="1" dirty="0" smtClean="0"/>
            </a:br>
            <a:r>
              <a:rPr lang="it-IT" sz="2000" dirty="0" smtClean="0"/>
              <a:t>Ciò che fa di un’azienda un gruppo sostenibile, sono anche i progetti promossi a livello </a:t>
            </a:r>
            <a:r>
              <a:rPr lang="it-IT" sz="2000" dirty="0" smtClean="0"/>
              <a:t>sociale. </a:t>
            </a:r>
            <a:br>
              <a:rPr lang="it-IT" sz="2000" dirty="0" smtClean="0"/>
            </a:br>
            <a:r>
              <a:rPr lang="it-IT" sz="2000" dirty="0" smtClean="0"/>
              <a:t>non </a:t>
            </a:r>
            <a:r>
              <a:rPr lang="it-IT" sz="2000" dirty="0" smtClean="0"/>
              <a:t>solo i dipendenti si impegnano attivamente nei progetti internazionali, ma l’intero gruppo collabora con associazioni ed enti presenti su tutto il territorio italiano. </a:t>
            </a:r>
            <a:r>
              <a:rPr lang="it-IT" sz="2000" dirty="0" smtClean="0"/>
              <a:t>Ecco alcuni esempi:</a:t>
            </a:r>
            <a:br>
              <a:rPr lang="it-IT" sz="2000" dirty="0" smtClean="0"/>
            </a:br>
            <a:r>
              <a:rPr lang="it-IT" sz="2000" dirty="0" smtClean="0"/>
              <a:t>-  Realizzazione di una </a:t>
            </a:r>
            <a:r>
              <a:rPr lang="it-IT" sz="2000" dirty="0" smtClean="0"/>
              <a:t>campagna contro lo spreco di cibo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-  Realizzazione </a:t>
            </a:r>
            <a:r>
              <a:rPr lang="it-IT" sz="2000" dirty="0" smtClean="0"/>
              <a:t>di opere di arredamento in appartamenti dove vengono ospitati giovani </a:t>
            </a:r>
            <a:r>
              <a:rPr lang="it-IT" sz="2000" dirty="0" smtClean="0"/>
              <a:t>in </a:t>
            </a:r>
            <a:r>
              <a:rPr lang="it-IT" sz="2000" dirty="0" smtClean="0"/>
              <a:t>situazioni di difficoltà </a:t>
            </a:r>
            <a:r>
              <a:rPr lang="it-IT" sz="2000" dirty="0" smtClean="0"/>
              <a:t>e disagio, ragazze-madre </a:t>
            </a:r>
            <a:r>
              <a:rPr lang="it-IT" sz="2000" dirty="0" smtClean="0"/>
              <a:t>con bambini piccoli, </a:t>
            </a:r>
            <a:r>
              <a:rPr lang="it-IT" sz="2000" dirty="0" smtClean="0"/>
              <a:t> donne vittime di violenza che </a:t>
            </a:r>
            <a:r>
              <a:rPr lang="it-IT" sz="2000" dirty="0" smtClean="0"/>
              <a:t>si trovano ad affrontare la quotidianità senza alcun supporto né di tipo </a:t>
            </a:r>
            <a:r>
              <a:rPr lang="it-IT" sz="2000" dirty="0" smtClean="0"/>
              <a:t>psicologico </a:t>
            </a:r>
            <a:r>
              <a:rPr lang="it-IT" sz="2000" dirty="0" smtClean="0"/>
              <a:t>né abitativo.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Ikea e i diritti umani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 diritti </a:t>
            </a:r>
            <a:r>
              <a:rPr lang="it-IT" dirty="0" smtClean="0"/>
              <a:t>umani riguardano tutti. Quindi la nostra visione strategica di “creare una vita quotidiana migliore per la maggioranza delle persone” coinvolge collaboratori, clienti, fornitori e comunità locali. I nostri collaboratori ricevono un equo trattamento e pari opportunità, indipendentemente da età, identità di genere, orientamento sessuale, abilità fisica, etnia, razza, nazionalità, religione, stato civile o familiare e qualsiasi altra dimensione legata alla propria identità.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tente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73016"/>
            <a:ext cx="3676650" cy="1247775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Modello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di Business &amp;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Sostenibilità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Utente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068960"/>
            <a:ext cx="2447925" cy="1866900"/>
          </a:xfrm>
          <a:prstGeom prst="rect">
            <a:avLst/>
          </a:prstGeom>
          <a:noFill/>
        </p:spPr>
      </p:pic>
      <p:pic>
        <p:nvPicPr>
          <p:cNvPr id="1029" name="Picture 5" descr="C:\Users\Utente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797152"/>
            <a:ext cx="2857500" cy="1844824"/>
          </a:xfrm>
          <a:prstGeom prst="rect">
            <a:avLst/>
          </a:prstGeom>
          <a:noFill/>
        </p:spPr>
      </p:pic>
      <p:pic>
        <p:nvPicPr>
          <p:cNvPr id="1031" name="Picture 7" descr="C:\Users\Utente\Desktop\images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212976"/>
            <a:ext cx="2466975" cy="1847850"/>
          </a:xfrm>
          <a:prstGeom prst="rect">
            <a:avLst/>
          </a:prstGeom>
          <a:noFill/>
        </p:spPr>
      </p:pic>
      <p:pic>
        <p:nvPicPr>
          <p:cNvPr id="1027" name="Picture 3" descr="C:\Users\Utente\Desktop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64804">
            <a:off x="6090963" y="4553942"/>
            <a:ext cx="2619375" cy="1743075"/>
          </a:xfrm>
          <a:prstGeom prst="rect">
            <a:avLst/>
          </a:prstGeom>
          <a:noFill/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Ikea e gli imprenditori sociali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Attraverso il loro business, gli imprenditori sociali contribuiscono a cambiare la società. Per questo creiamo partnership con donne dalla mentalità imprenditoriale che vivono nelle aree rurali: artigiane locali che in precedenza avevano un accesso limitato o nullo a un reddito sostenibile. Questa collaborazione è un’importante fonte d’ispirazione per noi e ci permette di avvalerci di artigiani esperti che lavorano con tecniche artigianali tradizionali. I prodotti vengono realizzati a mano in numero limitato e venduti in negozi IKEA selezionati in tutto il mondo.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Diversità e inclusione nel gruppo IKEA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Essere noi stessi, diversi ma uniti.</a:t>
            </a:r>
          </a:p>
          <a:p>
            <a:r>
              <a:rPr lang="it-IT" dirty="0" smtClean="0"/>
              <a:t>Come azienda guidata dai valori, la diversità e l'inclusione affondano le loro radici nella natura del Gruppo IKEA. Offrendo un vantaggio competitivo, rafforzano il nostro successo e costituiscono una parte fondamentale della nostra visione futura. Inoltre, in quanto persone diverse, pratiche e con una passione per l'arredamento della casa, crediamo che ogni singolo individuo abbia qualcosa da offrire.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Alimentazione biologica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331640" y="1859340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IKEA Sostiene </a:t>
            </a:r>
            <a:r>
              <a:rPr lang="it-IT" dirty="0" smtClean="0">
                <a:solidFill>
                  <a:schemeClr val="bg1"/>
                </a:solidFill>
              </a:rPr>
              <a:t>e </a:t>
            </a:r>
            <a:r>
              <a:rPr lang="it-IT" dirty="0" smtClean="0">
                <a:solidFill>
                  <a:schemeClr val="bg1"/>
                </a:solidFill>
              </a:rPr>
              <a:t>incoraggia </a:t>
            </a:r>
            <a:r>
              <a:rPr lang="it-IT" dirty="0" smtClean="0">
                <a:solidFill>
                  <a:schemeClr val="bg1"/>
                </a:solidFill>
              </a:rPr>
              <a:t>l’agricoltura condotta con metodi naturali, offrendo ai </a:t>
            </a:r>
            <a:r>
              <a:rPr lang="it-IT" dirty="0" smtClean="0">
                <a:solidFill>
                  <a:schemeClr val="bg1"/>
                </a:solidFill>
              </a:rPr>
              <a:t>clienti </a:t>
            </a:r>
            <a:r>
              <a:rPr lang="it-IT" dirty="0" smtClean="0">
                <a:solidFill>
                  <a:schemeClr val="bg1"/>
                </a:solidFill>
              </a:rPr>
              <a:t>prodotti alimentari biologici. Biologico significa soprattutto coltivato senza pesticidi e fertilizzanti chimici, e implica una maggiore attenzione agli standard di benessere degli animali. Il biologico all’IKEA è presente dal 2003 e dallo stesso anno i nostri ristoranti sono certificati da ICEA il principale istituto di certificazione biologica in </a:t>
            </a:r>
            <a:r>
              <a:rPr lang="it-IT" dirty="0" smtClean="0">
                <a:solidFill>
                  <a:schemeClr val="bg1"/>
                </a:solidFill>
              </a:rPr>
              <a:t>Italia.</a:t>
            </a:r>
            <a:r>
              <a:rPr lang="it-IT" dirty="0" smtClean="0"/>
              <a:t> </a:t>
            </a:r>
            <a:endParaRPr lang="it-IT" dirty="0" smtClean="0"/>
          </a:p>
          <a:p>
            <a:r>
              <a:rPr lang="it-IT" dirty="0" smtClean="0">
                <a:solidFill>
                  <a:schemeClr val="bg1"/>
                </a:solidFill>
              </a:rPr>
              <a:t>IKEA Non accetta </a:t>
            </a:r>
            <a:r>
              <a:rPr lang="it-IT" dirty="0" smtClean="0">
                <a:solidFill>
                  <a:schemeClr val="bg1"/>
                </a:solidFill>
              </a:rPr>
              <a:t>cibi geneticamente modificati e </a:t>
            </a:r>
            <a:r>
              <a:rPr lang="it-IT" dirty="0" smtClean="0">
                <a:solidFill>
                  <a:schemeClr val="bg1"/>
                </a:solidFill>
              </a:rPr>
              <a:t>lavora </a:t>
            </a:r>
            <a:r>
              <a:rPr lang="it-IT" dirty="0" smtClean="0">
                <a:solidFill>
                  <a:schemeClr val="bg1"/>
                </a:solidFill>
              </a:rPr>
              <a:t>a stretto contatto con i </a:t>
            </a:r>
            <a:r>
              <a:rPr lang="it-IT" dirty="0" smtClean="0">
                <a:solidFill>
                  <a:schemeClr val="bg1"/>
                </a:solidFill>
              </a:rPr>
              <a:t>fornitori </a:t>
            </a:r>
            <a:r>
              <a:rPr lang="it-IT" dirty="0" smtClean="0">
                <a:solidFill>
                  <a:schemeClr val="bg1"/>
                </a:solidFill>
              </a:rPr>
              <a:t>per assicurare che gli alimenti che </a:t>
            </a:r>
            <a:r>
              <a:rPr lang="it-IT" dirty="0" smtClean="0">
                <a:solidFill>
                  <a:schemeClr val="bg1"/>
                </a:solidFill>
              </a:rPr>
              <a:t>si servono o si vendono </a:t>
            </a:r>
            <a:r>
              <a:rPr lang="it-IT" dirty="0" smtClean="0">
                <a:solidFill>
                  <a:schemeClr val="bg1"/>
                </a:solidFill>
              </a:rPr>
              <a:t>siano senza OGM. Non </a:t>
            </a:r>
            <a:r>
              <a:rPr lang="it-IT" dirty="0" smtClean="0">
                <a:solidFill>
                  <a:schemeClr val="bg1"/>
                </a:solidFill>
              </a:rPr>
              <a:t>si troverà mai </a:t>
            </a:r>
            <a:r>
              <a:rPr lang="it-IT" dirty="0" smtClean="0">
                <a:solidFill>
                  <a:schemeClr val="bg1"/>
                </a:solidFill>
              </a:rPr>
              <a:t>glutammato </a:t>
            </a:r>
            <a:r>
              <a:rPr lang="it-IT" dirty="0" err="1" smtClean="0">
                <a:solidFill>
                  <a:schemeClr val="bg1"/>
                </a:solidFill>
              </a:rPr>
              <a:t>monosodico</a:t>
            </a:r>
            <a:r>
              <a:rPr lang="it-IT" dirty="0" smtClean="0">
                <a:solidFill>
                  <a:schemeClr val="bg1"/>
                </a:solidFill>
              </a:rPr>
              <a:t> (MSG), coloranti azoici e acidi grassi trans prodotti artificialmente.</a:t>
            </a:r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560840" cy="63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920880" cy="613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2920" y="4293096"/>
            <a:ext cx="8183880" cy="1296144"/>
          </a:xfrm>
        </p:spPr>
        <p:txBody>
          <a:bodyPr>
            <a:noAutofit/>
          </a:bodyPr>
          <a:lstStyle/>
          <a:p>
            <a:pPr algn="just"/>
            <a:r>
              <a:rPr lang="it-IT" sz="2400" dirty="0" smtClean="0"/>
              <a:t>“Un Modello di Business per la Sostenibilità è un Modello di Business nel quale gli aspetti economici, ambientali e sociali giocano un ruolo fondamentale nel definire la forza trainante dell’azienda ed i suoi processi decisionali” 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971600" y="908721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“Un Modello di Business per la Sostenibilità è quel Modello che aiuta a descrivere, analizzare, gestire e </a:t>
            </a:r>
            <a:r>
              <a:rPr lang="it-IT" dirty="0" smtClean="0"/>
              <a:t>comunicare </a:t>
            </a:r>
            <a:r>
              <a:rPr lang="it-IT" dirty="0" smtClean="0"/>
              <a:t>la proposta di valore sostenibile che l’azienda propone ai propri clienti ed a tutti gli </a:t>
            </a:r>
            <a:r>
              <a:rPr lang="it-IT" dirty="0" err="1" smtClean="0"/>
              <a:t>stakeholders</a:t>
            </a:r>
            <a:r>
              <a:rPr lang="it-IT" dirty="0" smtClean="0"/>
              <a:t>, </a:t>
            </a:r>
            <a:r>
              <a:rPr lang="it-IT" dirty="0" smtClean="0"/>
              <a:t>come l’azienda crea e “consegna” il valore, </a:t>
            </a:r>
            <a:r>
              <a:rPr lang="it-IT" dirty="0" smtClean="0"/>
              <a:t>e </a:t>
            </a:r>
            <a:r>
              <a:rPr lang="it-IT" dirty="0" smtClean="0"/>
              <a:t>come si appropria del valore economico, mantenendo o rigenerando il capitale naturale, sociale ed economico oltre i propri confini”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819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Una responsabilità che va oltre l'arredamento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286000" y="144384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La visione strategica di IKEA è quella di creare una vita quotidiana migliore per la maggioranza delle persone.</a:t>
            </a:r>
            <a:r>
              <a:rPr lang="it-IT" dirty="0" smtClean="0"/>
              <a:t> </a:t>
            </a:r>
            <a:r>
              <a:rPr lang="it-IT" dirty="0" smtClean="0"/>
              <a:t>”Ciò </a:t>
            </a:r>
            <a:r>
              <a:rPr lang="it-IT" dirty="0" smtClean="0"/>
              <a:t>significa fare del nostro meglio per creare un mondo in cui ci prendiamo più cura dell'ambiente, delle risorse del pianeta e delle persone. Siamo consapevoli che si tratta di un impegno continuo e che a volte noi stessi siamo parte del problema, ma lavoriamo strenuamente per contribuire alla </a:t>
            </a:r>
            <a:r>
              <a:rPr lang="it-IT" dirty="0" smtClean="0"/>
              <a:t>soluzione”.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Sostenibilità e TQE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331640" y="1124744"/>
            <a:ext cx="65527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L’innovazione tecnica e gli adattamenti ambientali sono fondamentali per la crescita di IKEA. 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IKEA desidera offrire soluzioni d’arredo che permettano alla maggioranza delle persone di vivere in modo sostenibile in casa. I nostri prodotti devono essere sicuri per le persone e l'ambiente, resistenti e funzionali, ben progettati e a misura dei nostri clienti. 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Le varie funzioni all’interno dell’area </a:t>
            </a:r>
            <a:r>
              <a:rPr lang="it-IT" b="1" dirty="0" err="1" smtClean="0"/>
              <a:t>Technique</a:t>
            </a:r>
            <a:r>
              <a:rPr lang="it-IT" b="1" dirty="0" smtClean="0"/>
              <a:t>, </a:t>
            </a:r>
            <a:r>
              <a:rPr lang="it-IT" b="1" dirty="0" err="1" smtClean="0"/>
              <a:t>Quality</a:t>
            </a:r>
            <a:r>
              <a:rPr lang="it-IT" b="1" dirty="0" smtClean="0"/>
              <a:t> e </a:t>
            </a:r>
            <a:r>
              <a:rPr lang="it-IT" b="1" dirty="0" err="1" smtClean="0"/>
              <a:t>Environment</a:t>
            </a:r>
            <a:r>
              <a:rPr lang="it-IT" b="1" dirty="0" smtClean="0"/>
              <a:t> </a:t>
            </a:r>
            <a:r>
              <a:rPr lang="it-IT" dirty="0" smtClean="0"/>
              <a:t>sfruttano le proprie abilità specialistiche e il know-how per migliorare tutti gli aspetti della qualità del prodotto, riducendo al minimo i costi e ottimizzando la sostenibilità sociale e ambientale. 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Le figure vanno dagli specialisti nel settore legale all'ingegneria ambientale e del prodotto. Le mansioni partono dallo sviluppo dei prodotti e attraversano tutta la catena di fornitura IKEA. 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746650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it-IT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Significato di sostenibilità in </a:t>
            </a:r>
            <a:r>
              <a:rPr lang="it-IT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IKEA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Prezzo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primo elemento sulla base del quale la progettazione del prodotto viene 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avviata;</a:t>
            </a:r>
            <a:b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1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Adozione </a:t>
            </a:r>
            <a:r>
              <a:rPr lang="it-IT" sz="1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 codici di condotta di natura sociale ed ambientale </a:t>
            </a:r>
            <a:r>
              <a:rPr lang="it-IT" sz="1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IWAY-IKEA Way on </a:t>
            </a:r>
            <a:r>
              <a:rPr lang="it-IT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Purchasing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copre 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aspetti quali condizioni di lavoro, prevenzione del lavoro minorile, ambiente e la gestione responsabile delle foreste, ed è stato esteso anche ai propri fornitori, i quali hanno la responsabilità di comunicarne il contenuto anche ai propri collaboratori e subfornitori e di assicurare l'attuazione di tutte le misure richieste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Adozione </a:t>
            </a:r>
            <a:r>
              <a:rPr lang="it-IT" sz="1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 politiche di anticorruzione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viene chiaramente reso noto ai propri fornitori al momento dell’instaurazione dei rapporti; 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1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Packaging </a:t>
            </a:r>
            <a:r>
              <a:rPr lang="it-IT" sz="1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 Trasporto dei Prodotti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IKEA è passata dagli euro pallet ai pallet di cartone o plastica riciclabile. Due significativi vantaggi: 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it-IT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 un lato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i pallet di cartone o plastica sono molto più leggeri e meno voluminosi, rendendo i trasporti più efficienti dato che non devono essere restituiti; 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it-IT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dall’altro</a:t>
            </a:r>
            <a:r>
              <a:rPr 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i pallet di cartone possono essere riutilizzati per produrre nuovi prodotti, consentendo significativi risparmi di materiali.</a:t>
            </a:r>
            <a:endParaRPr lang="it-IT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it-IT" b="1" i="1" u="sng" dirty="0" smtClean="0">
                <a:solidFill>
                  <a:schemeClr val="accent2">
                    <a:lumMod val="75000"/>
                  </a:schemeClr>
                </a:solidFill>
              </a:rPr>
              <a:t>Significato di sostenibilità in IKEA</a:t>
            </a:r>
            <a:endParaRPr lang="it-IT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584" y="1484783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 </a:t>
            </a:r>
            <a:r>
              <a:rPr lang="it-IT" b="1" u="sng" dirty="0" smtClean="0"/>
              <a:t>Riduzione dei rifiuti prodotti</a:t>
            </a:r>
            <a:r>
              <a:rPr lang="it-IT" dirty="0" smtClean="0"/>
              <a:t>, e non limitarsi semplicemente a ridurli progressivamente; </a:t>
            </a:r>
            <a:endParaRPr lang="it-IT" dirty="0" smtClean="0"/>
          </a:p>
          <a:p>
            <a:r>
              <a:rPr lang="it-IT" dirty="0" smtClean="0"/>
              <a:t> </a:t>
            </a:r>
            <a:r>
              <a:rPr lang="it-IT" b="1" u="sng" dirty="0" smtClean="0"/>
              <a:t>Riduzione delle emissioni nocive per l’ambiente naturale; </a:t>
            </a:r>
            <a:endParaRPr lang="it-IT" b="1" u="sng" dirty="0" smtClean="0"/>
          </a:p>
          <a:p>
            <a:r>
              <a:rPr lang="it-IT" dirty="0" smtClean="0"/>
              <a:t> </a:t>
            </a:r>
            <a:r>
              <a:rPr lang="it-IT" b="1" u="sng" dirty="0" smtClean="0"/>
              <a:t>Sostituzione delle fonti di energia non-rinnovabili </a:t>
            </a:r>
            <a:r>
              <a:rPr lang="it-IT" dirty="0" smtClean="0"/>
              <a:t>con quelle rinnovabili utilizzate nei processi produttivi; </a:t>
            </a:r>
            <a:endParaRPr lang="it-IT" dirty="0" smtClean="0"/>
          </a:p>
          <a:p>
            <a:r>
              <a:rPr lang="it-IT" dirty="0" smtClean="0"/>
              <a:t> </a:t>
            </a:r>
            <a:r>
              <a:rPr lang="it-IT" b="1" u="sng" dirty="0" smtClean="0"/>
              <a:t>Riprogettazione di processi e prodotti </a:t>
            </a:r>
            <a:r>
              <a:rPr lang="it-IT" dirty="0" smtClean="0"/>
              <a:t>in modo da creare un flusso ciclico di materiali; </a:t>
            </a:r>
            <a:endParaRPr lang="it-IT" dirty="0" smtClean="0"/>
          </a:p>
          <a:p>
            <a:r>
              <a:rPr lang="it-IT" dirty="0" smtClean="0"/>
              <a:t> </a:t>
            </a:r>
            <a:r>
              <a:rPr lang="it-IT" b="1" u="sng" dirty="0" smtClean="0"/>
              <a:t>Miglioramento dell’efficienza energetica dei trasporti</a:t>
            </a:r>
            <a:r>
              <a:rPr lang="it-IT" dirty="0" smtClean="0"/>
              <a:t>, sia quelli sia riguardano il trasporto dei prodotti sia i viaggi di lavoro</a:t>
            </a:r>
            <a:r>
              <a:rPr lang="it-IT" dirty="0" smtClean="0"/>
              <a:t>;</a:t>
            </a:r>
          </a:p>
          <a:p>
            <a:r>
              <a:rPr lang="it-IT" dirty="0" smtClean="0"/>
              <a:t> </a:t>
            </a:r>
            <a:r>
              <a:rPr lang="it-IT" dirty="0" smtClean="0"/>
              <a:t> </a:t>
            </a:r>
            <a:r>
              <a:rPr lang="it-IT" b="1" u="sng" dirty="0" smtClean="0"/>
              <a:t>Sensibilizzazione degli </a:t>
            </a:r>
            <a:r>
              <a:rPr lang="it-IT" b="1" u="sng" dirty="0" err="1" smtClean="0"/>
              <a:t>stakeholders</a:t>
            </a:r>
            <a:r>
              <a:rPr lang="it-IT" b="1" u="sng" dirty="0" smtClean="0"/>
              <a:t> </a:t>
            </a:r>
            <a:r>
              <a:rPr lang="it-IT" dirty="0" smtClean="0"/>
              <a:t>sugli aspetti della sostenibilità; </a:t>
            </a:r>
            <a:endParaRPr lang="it-IT" dirty="0" smtClean="0"/>
          </a:p>
          <a:p>
            <a:r>
              <a:rPr lang="it-IT" dirty="0" smtClean="0"/>
              <a:t> </a:t>
            </a:r>
            <a:r>
              <a:rPr lang="it-IT" b="1" u="sng" dirty="0" smtClean="0"/>
              <a:t>Ridefinizione del commercio </a:t>
            </a:r>
            <a:r>
              <a:rPr lang="it-IT" dirty="0" smtClean="0"/>
              <a:t>come tradizionalmente concepito, passando dalla fornitura di beni a quella di servizi e valore, in modo che i materiali usati possano essere riciclati.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764704"/>
            <a:ext cx="8686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“</a:t>
            </a:r>
            <a:r>
              <a:rPr lang="it-IT" sz="3100" dirty="0" smtClean="0"/>
              <a:t>Essere sostenibili significa generare un impatto positivo e duraturo, 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>grazie </a:t>
            </a:r>
            <a:r>
              <a:rPr lang="it-IT" sz="3100" dirty="0" smtClean="0"/>
              <a:t>a scelte aziendali che creano anche valore economico</a:t>
            </a:r>
            <a:r>
              <a:rPr lang="it-IT" dirty="0" smtClean="0"/>
              <a:t>”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267744" y="2348880"/>
            <a:ext cx="4590256" cy="36933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/>
              <a:t>I prodotti IKEA sono pensati per dare a tutti la possibilità di creare una vita sostenibile.</a:t>
            </a:r>
          </a:p>
          <a:p>
            <a:pPr algn="just"/>
            <a:r>
              <a:rPr lang="it-IT" dirty="0" smtClean="0"/>
              <a:t>Si parte con l’illuminazione:  </a:t>
            </a:r>
            <a:r>
              <a:rPr lang="it-IT" b="1" dirty="0" smtClean="0">
                <a:hlinkClick r:id="rId2"/>
              </a:rPr>
              <a:t>IKEA</a:t>
            </a:r>
            <a:r>
              <a:rPr lang="it-IT" dirty="0" smtClean="0"/>
              <a:t> vende solo illuminazioni a LED. Rispetto alle tradizionali lampadine a incandescenza</a:t>
            </a:r>
            <a:r>
              <a:rPr lang="it-IT" dirty="0" smtClean="0"/>
              <a:t>, </a:t>
            </a:r>
            <a:r>
              <a:rPr lang="it-IT" dirty="0" smtClean="0"/>
              <a:t> i LED offrono molti vantaggi: consumano meno energia, permettono di realizzare nuove soluzioni di design, diffondono una luce di migliore qualità e durano fino a 20 anni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 </a:t>
            </a:r>
            <a:r>
              <a:rPr lang="it-IT" dirty="0" smtClean="0"/>
              <a:t>IKEA vuole aiutare le persone a vivere una vita più sostenibile in casa e a ridurre i consumi energetici.</a:t>
            </a:r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elettrodomestici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286000" y="26903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 </a:t>
            </a:r>
            <a:r>
              <a:rPr lang="it-IT" dirty="0" smtClean="0"/>
              <a:t>Gli elettrodomestici </a:t>
            </a:r>
            <a:r>
              <a:rPr lang="it-IT" dirty="0" smtClean="0"/>
              <a:t>ad alta efficienza energetica (piani cottura a induzione, frigoriferi, congelatori, lavatrici...) sono amici dell’ambiente e ti permettono di risparmiare, perché consumano meno energia. </a:t>
            </a:r>
            <a:r>
              <a:rPr lang="it-IT" dirty="0" smtClean="0"/>
              <a:t>I </a:t>
            </a:r>
            <a:r>
              <a:rPr lang="it-IT" dirty="0" smtClean="0"/>
              <a:t>piani cottura a induzione, come FOLKLIG, trasferiscono direttamente l’energia alle pentole, riducendo i consumi, proprio come gli elettrodomestici IKEA che appartengono tutti alla classe </a:t>
            </a:r>
            <a:r>
              <a:rPr lang="it-IT" dirty="0" err="1" smtClean="0"/>
              <a:t>A+</a:t>
            </a:r>
            <a:r>
              <a:rPr lang="it-IT" dirty="0" smtClean="0"/>
              <a:t> o superiori.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rra">
  <a:themeElements>
    <a:clrScheme name="Personalizzato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E2D700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1">
  <a:themeElements>
    <a:clrScheme name="Personalizzato 3">
      <a:dk1>
        <a:sysClr val="windowText" lastClr="000000"/>
      </a:dk1>
      <a:lt1>
        <a:sysClr val="window" lastClr="FFFFFF"/>
      </a:lt1>
      <a:dk2>
        <a:srgbClr val="B13F9A"/>
      </a:dk2>
      <a:lt2>
        <a:srgbClr val="FFEBA3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a1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1173</Words>
  <Application>Microsoft Office PowerPoint</Application>
  <PresentationFormat>Presentazione su schermo (4:3)</PresentationFormat>
  <Paragraphs>86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1_Loggia</vt:lpstr>
      <vt:lpstr>Equinozio</vt:lpstr>
      <vt:lpstr>Terra</vt:lpstr>
      <vt:lpstr>Solstizio</vt:lpstr>
      <vt:lpstr>Tema1</vt:lpstr>
      <vt:lpstr>1_Tema1</vt:lpstr>
      <vt:lpstr>Vertice</vt:lpstr>
      <vt:lpstr>Satellite</vt:lpstr>
      <vt:lpstr>Tecniche Professionali dei servizi commerciali   prof.ssa maria di noto UDA  - Apprendo in Azienda  </vt:lpstr>
      <vt:lpstr>Modello di Business &amp; Sostenibilità </vt:lpstr>
      <vt:lpstr>“Un Modello di Business per la Sostenibilità è un Modello di Business nel quale gli aspetti economici, ambientali e sociali giocano un ruolo fondamentale nel definire la forza trainante dell’azienda ed i suoi processi decisionali” </vt:lpstr>
      <vt:lpstr>Una responsabilità che va oltre l'arredamento </vt:lpstr>
      <vt:lpstr>Sostenibilità e TQE </vt:lpstr>
      <vt:lpstr>Significato di sostenibilità in IKEA Prezzo: primo elemento sulla base del quale la progettazione del prodotto viene avviata; Adozione di codici di condotta di natura sociale ed ambientale  (IWAY-IKEA Way on Purchasing Products, Materials and Services):  copre aspetti quali condizioni di lavoro, prevenzione del lavoro minorile, ambiente e la gestione responsabile delle foreste, ed è stato esteso anche ai propri fornitori, i quali hanno la responsabilità di comunicarne il contenuto anche ai propri collaboratori e subfornitori e di assicurare l'attuazione di tutte le misure richieste;  Adozione di politiche di anticorruzione: viene chiaramente reso noto ai propri fornitori al momento dell’instaurazione dei rapporti;  Packaging e Trasporto dei Prodotti: IKEA è passata dagli euro pallet ai pallet di cartone o plastica riciclabile. Due significativi vantaggi:   da un lato, i pallet di cartone o plastica sono molto più leggeri e meno voluminosi, rendendo i trasporti più efficienti dato che non devono essere restituiti;   dall’altro, i pallet di cartone possono essere riutilizzati per produrre nuovi prodotti, consentendo significativi risparmi di materiali.</vt:lpstr>
      <vt:lpstr>Significato di sostenibilità in IKEA</vt:lpstr>
      <vt:lpstr>“Essere sostenibili significa generare un impatto positivo e duraturo,  grazie a scelte aziendali che creano anche valore economico” </vt:lpstr>
      <vt:lpstr>Gli elettrodomestici</vt:lpstr>
      <vt:lpstr>Le bottiglie di plastica riciclate diventano ante per le cucine IKEA </vt:lpstr>
      <vt:lpstr>Risparmiare energia con i tessili</vt:lpstr>
      <vt:lpstr>RISPARMIARE ACQUA</vt:lpstr>
      <vt:lpstr>RIFIUTI E RICICLAGGIO Un uso intelligente delle risorse </vt:lpstr>
      <vt:lpstr>Diapositiva 14</vt:lpstr>
      <vt:lpstr>Diapositiva 15</vt:lpstr>
      <vt:lpstr>Diapositiva 16</vt:lpstr>
      <vt:lpstr>Diapositiva 17</vt:lpstr>
      <vt:lpstr>La dimensione sociale di Ikea Italia Ciò che fa di un’azienda un gruppo sostenibile, sono anche i progetti promossi a livello sociale.  non solo i dipendenti si impegnano attivamente nei progetti internazionali, ma l’intero gruppo collabora con associazioni ed enti presenti su tutto il territorio italiano. Ecco alcuni esempi: -  Realizzazione di una campagna contro lo spreco di cibo  -  Realizzazione di opere di arredamento in appartamenti dove vengono ospitati giovani in situazioni di difficoltà e disagio, ragazze-madre con bambini piccoli,  donne vittime di violenza che si trovano ad affrontare la quotidianità senza alcun supporto né di tipo psicologico né abitativo. </vt:lpstr>
      <vt:lpstr>Ikea e i diritti umani</vt:lpstr>
      <vt:lpstr>Ikea e gli imprenditori sociali</vt:lpstr>
      <vt:lpstr>Diversità e inclusione nel gruppo IKEA</vt:lpstr>
      <vt:lpstr>Alimentazione biologica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Modello di Business &amp; Sostenibilità </dc:title>
  <dc:creator>Utente</dc:creator>
  <cp:lastModifiedBy>Utente</cp:lastModifiedBy>
  <cp:revision>37</cp:revision>
  <dcterms:created xsi:type="dcterms:W3CDTF">2017-03-29T20:41:21Z</dcterms:created>
  <dcterms:modified xsi:type="dcterms:W3CDTF">2017-03-29T23:28:39Z</dcterms:modified>
</cp:coreProperties>
</file>