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1" r:id="rId4"/>
    <p:sldId id="257" r:id="rId5"/>
    <p:sldId id="258" r:id="rId6"/>
    <p:sldId id="259" r:id="rId7"/>
    <p:sldId id="260" r:id="rId8"/>
    <p:sldId id="262" r:id="rId9"/>
    <p:sldId id="263" r:id="rId10"/>
    <p:sldId id="265" r:id="rId11"/>
    <p:sldId id="266" r:id="rId12"/>
    <p:sldId id="268" r:id="rId13"/>
    <p:sldId id="270" r:id="rId14"/>
    <p:sldId id="271" r:id="rId15"/>
    <p:sldId id="272" r:id="rId16"/>
    <p:sldId id="267" r:id="rId17"/>
    <p:sldId id="273" r:id="rId18"/>
    <p:sldId id="274" r:id="rId19"/>
    <p:sldId id="275"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B007B441-5312-499D-93C3-6E37886527F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B007B441-5312-499D-93C3-6E37886527F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B6055F8-1D02-4417-9241-55C834FD9970}" type="datetimeFigureOut">
              <a:rPr lang="it-IT" smtClean="0"/>
              <a:pPr/>
              <a:t>28/05/2017</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007B441-5312-499D-93C3-6E37886527FA}" type="slidenum">
              <a:rPr lang="it-IT" smtClean="0"/>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28/05/2017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28/05/2017</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4B6055F8-1D02-4417-9241-55C834FD9970}" type="datetimeFigureOut">
              <a:rPr lang="it-IT" smtClean="0"/>
              <a:pPr/>
              <a:t>28/05/2017</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4B6055F8-1D02-4417-9241-55C834FD9970}" type="datetimeFigureOut">
              <a:rPr lang="it-IT" smtClean="0"/>
              <a:pPr/>
              <a:t>28/05/2017</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28/05/2017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28/05/2017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4B6055F8-1D02-4417-9241-55C834FD9970}" type="datetimeFigureOut">
              <a:rPr lang="it-IT" smtClean="0"/>
              <a:pPr/>
              <a:t>28/05/2017</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28/05/2017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28/05/2017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6055F8-1D02-4417-9241-55C834FD9970}" type="datetimeFigureOut">
              <a:rPr lang="it-IT" smtClean="0"/>
              <a:pPr/>
              <a:t>28/05/2017</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007B441-5312-499D-93C3-6E37886527F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B6055F8-1D02-4417-9241-55C834FD9970}" type="datetimeFigureOut">
              <a:rPr lang="it-IT" smtClean="0"/>
              <a:pPr/>
              <a:t>28/05/2017</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007B441-5312-499D-93C3-6E37886527F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i="1" dirty="0" smtClean="0">
                <a:latin typeface="Georgia" pitchFamily="18" charset="0"/>
              </a:rPr>
              <a:t>“La Fabbrica del Cioccolato”</a:t>
            </a:r>
            <a:endParaRPr lang="it-IT" dirty="0"/>
          </a:p>
        </p:txBody>
      </p:sp>
      <p:sp>
        <p:nvSpPr>
          <p:cNvPr id="3" name="Segnaposto contenuto 2"/>
          <p:cNvSpPr>
            <a:spLocks noGrp="1"/>
          </p:cNvSpPr>
          <p:nvPr>
            <p:ph idx="1"/>
          </p:nvPr>
        </p:nvSpPr>
        <p:spPr/>
        <p:txBody>
          <a:bodyPr>
            <a:normAutofit fontScale="85000" lnSpcReduction="20000"/>
          </a:bodyPr>
          <a:lstStyle/>
          <a:p>
            <a:pPr algn="ctr">
              <a:buNone/>
            </a:pPr>
            <a:r>
              <a:rPr lang="it-IT" b="1" i="1" dirty="0" smtClean="0">
                <a:latin typeface="Georgia" pitchFamily="18" charset="0"/>
                <a:cs typeface="Times New Roman" pitchFamily="18" charset="0"/>
              </a:rPr>
              <a:t>Classe 1^C IPCT </a:t>
            </a:r>
          </a:p>
          <a:p>
            <a:pPr algn="ctr">
              <a:buNone/>
            </a:pPr>
            <a:r>
              <a:rPr lang="it-IT" i="1" dirty="0" smtClean="0">
                <a:latin typeface="Georgia" pitchFamily="18" charset="0"/>
                <a:cs typeface="Times New Roman" pitchFamily="18" charset="0"/>
              </a:rPr>
              <a:t>- </a:t>
            </a:r>
            <a:r>
              <a:rPr lang="it-IT" b="1" i="1" dirty="0" smtClean="0">
                <a:latin typeface="Georgia" pitchFamily="18" charset="0"/>
                <a:cs typeface="Times New Roman" pitchFamily="18" charset="0"/>
              </a:rPr>
              <a:t>Indirizzo Servizi Commerciali  </a:t>
            </a:r>
            <a:r>
              <a:rPr lang="it-IT" i="1" dirty="0" smtClean="0">
                <a:latin typeface="Georgia" pitchFamily="18" charset="0"/>
                <a:cs typeface="Times New Roman" pitchFamily="18" charset="0"/>
              </a:rPr>
              <a:t>-</a:t>
            </a:r>
          </a:p>
          <a:p>
            <a:pPr algn="ctr">
              <a:buNone/>
            </a:pPr>
            <a:r>
              <a:rPr lang="it-IT" i="1" dirty="0" smtClean="0">
                <a:latin typeface="Georgia" pitchFamily="18" charset="0"/>
                <a:cs typeface="Times New Roman" pitchFamily="18" charset="0"/>
              </a:rPr>
              <a:t> </a:t>
            </a:r>
            <a:r>
              <a:rPr lang="it-IT" i="1" dirty="0" err="1" smtClean="0">
                <a:latin typeface="Georgia" pitchFamily="18" charset="0"/>
                <a:cs typeface="Times New Roman" pitchFamily="18" charset="0"/>
              </a:rPr>
              <a:t>a.s.</a:t>
            </a:r>
            <a:r>
              <a:rPr lang="it-IT" i="1" dirty="0" smtClean="0">
                <a:latin typeface="Georgia" pitchFamily="18" charset="0"/>
                <a:cs typeface="Times New Roman" pitchFamily="18" charset="0"/>
              </a:rPr>
              <a:t> 2016/2017 </a:t>
            </a:r>
          </a:p>
          <a:p>
            <a:pPr algn="ctr"/>
            <a:endParaRPr lang="it-IT" i="1" dirty="0" smtClean="0">
              <a:latin typeface="Georgia" pitchFamily="18" charset="0"/>
              <a:cs typeface="Times New Roman" pitchFamily="18" charset="0"/>
            </a:endParaRPr>
          </a:p>
          <a:p>
            <a:pPr lvl="0" algn="ctr">
              <a:buNone/>
            </a:pPr>
            <a:r>
              <a:rPr lang="it-IT" sz="2800" i="1" dirty="0" smtClean="0">
                <a:latin typeface="Georgia" pitchFamily="18" charset="0"/>
                <a:cs typeface="Times New Roman" pitchFamily="18" charset="0"/>
              </a:rPr>
              <a:t>Visita aziendale  del </a:t>
            </a:r>
            <a:r>
              <a:rPr lang="it-IT" sz="2800" i="1" dirty="0" smtClean="0">
                <a:latin typeface="Georgia" pitchFamily="18" charset="0"/>
              </a:rPr>
              <a:t>02/</a:t>
            </a:r>
            <a:r>
              <a:rPr lang="it-IT" sz="2800" i="1" dirty="0" err="1" smtClean="0">
                <a:latin typeface="Georgia" pitchFamily="18" charset="0"/>
              </a:rPr>
              <a:t>02</a:t>
            </a:r>
            <a:r>
              <a:rPr lang="it-IT" sz="2800" i="1" dirty="0" smtClean="0">
                <a:latin typeface="Georgia" pitchFamily="18" charset="0"/>
              </a:rPr>
              <a:t>/2017 </a:t>
            </a:r>
          </a:p>
          <a:p>
            <a:pPr lvl="0" algn="ctr">
              <a:buNone/>
            </a:pPr>
            <a:r>
              <a:rPr lang="it-IT" sz="2800" i="1" dirty="0" smtClean="0">
                <a:latin typeface="Georgia" pitchFamily="18" charset="0"/>
              </a:rPr>
              <a:t>Ditta </a:t>
            </a:r>
            <a:r>
              <a:rPr lang="it-IT" sz="2800" i="1" dirty="0" err="1" smtClean="0">
                <a:latin typeface="Georgia" pitchFamily="18" charset="0"/>
              </a:rPr>
              <a:t>Peluso</a:t>
            </a:r>
            <a:r>
              <a:rPr lang="it-IT" sz="2800" i="1" dirty="0" smtClean="0">
                <a:latin typeface="Georgia" pitchFamily="18" charset="0"/>
              </a:rPr>
              <a:t> Salvatore</a:t>
            </a:r>
          </a:p>
          <a:p>
            <a:pPr algn="ctr">
              <a:buNone/>
            </a:pPr>
            <a:r>
              <a:rPr lang="it-IT" sz="2600" i="1" dirty="0" smtClean="0">
                <a:latin typeface="Georgia" pitchFamily="18" charset="0"/>
              </a:rPr>
              <a:t>Industria Dolciaria </a:t>
            </a:r>
          </a:p>
          <a:p>
            <a:pPr algn="ctr">
              <a:buNone/>
            </a:pPr>
            <a:endParaRPr lang="it-IT" sz="2600" i="1" dirty="0" smtClean="0">
              <a:latin typeface="Georgia" pitchFamily="18" charset="0"/>
            </a:endParaRPr>
          </a:p>
          <a:p>
            <a:pPr algn="ctr">
              <a:buNone/>
            </a:pPr>
            <a:r>
              <a:rPr lang="it-IT" sz="2600" i="1" dirty="0" smtClean="0">
                <a:latin typeface="Georgia" pitchFamily="18" charset="0"/>
              </a:rPr>
              <a:t> </a:t>
            </a:r>
            <a:r>
              <a:rPr lang="it-IT" b="1" i="1" dirty="0" smtClean="0">
                <a:latin typeface="Georgia" pitchFamily="18" charset="0"/>
              </a:rPr>
              <a:t>Tecniche Professionali dei Servizi Commerciali  </a:t>
            </a:r>
            <a:r>
              <a:rPr lang="it-IT" i="1" dirty="0" smtClean="0">
                <a:latin typeface="Georgia" pitchFamily="18" charset="0"/>
              </a:rPr>
              <a:t/>
            </a:r>
            <a:br>
              <a:rPr lang="it-IT" i="1" dirty="0" smtClean="0">
                <a:latin typeface="Georgia" pitchFamily="18" charset="0"/>
              </a:rPr>
            </a:br>
            <a:r>
              <a:rPr lang="it-IT" b="1" i="1" dirty="0" smtClean="0">
                <a:latin typeface="Georgia" pitchFamily="18" charset="0"/>
              </a:rPr>
              <a:t>prof.ssa Maria Di Noto</a:t>
            </a:r>
            <a:br>
              <a:rPr lang="it-IT" b="1" i="1" dirty="0" smtClean="0">
                <a:latin typeface="Georgia" pitchFamily="18" charset="0"/>
              </a:rPr>
            </a:br>
            <a:r>
              <a:rPr lang="it-IT" sz="3600" b="1" i="1" dirty="0" smtClean="0">
                <a:latin typeface="Baskerville Old Face" pitchFamily="18" charset="0"/>
              </a:rPr>
              <a:t>UDA</a:t>
            </a:r>
            <a:r>
              <a:rPr lang="it-IT" b="1" i="1" dirty="0" smtClean="0">
                <a:latin typeface="Georgia" pitchFamily="18" charset="0"/>
              </a:rPr>
              <a:t>  - </a:t>
            </a:r>
            <a:r>
              <a:rPr lang="it-IT" sz="4000" b="1" i="1" dirty="0" smtClean="0">
                <a:latin typeface="Baskerville Old Face" pitchFamily="18" charset="0"/>
                <a:cs typeface="Times New Roman" pitchFamily="18" charset="0"/>
              </a:rPr>
              <a:t>Apprendo in Azienda</a:t>
            </a:r>
            <a:endParaRPr lang="it-IT"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i="1" dirty="0" smtClean="0">
                <a:latin typeface="Georgia" pitchFamily="18" charset="0"/>
              </a:rPr>
              <a:t>Che cos'è il cioccolato</a:t>
            </a:r>
            <a:br>
              <a:rPr lang="it-IT" i="1" dirty="0" smtClean="0">
                <a:latin typeface="Georgia" pitchFamily="18" charset="0"/>
              </a:rPr>
            </a:br>
            <a:endParaRPr lang="it-IT" i="1" dirty="0">
              <a:latin typeface="Georgia" pitchFamily="18" charset="0"/>
            </a:endParaRPr>
          </a:p>
        </p:txBody>
      </p:sp>
      <p:sp>
        <p:nvSpPr>
          <p:cNvPr id="5" name="Rettangolo 4"/>
          <p:cNvSpPr/>
          <p:nvPr/>
        </p:nvSpPr>
        <p:spPr>
          <a:xfrm>
            <a:off x="2286000" y="1268760"/>
            <a:ext cx="4572000" cy="5078313"/>
          </a:xfrm>
          <a:prstGeom prst="rect">
            <a:avLst/>
          </a:prstGeom>
        </p:spPr>
        <p:txBody>
          <a:bodyPr wrap="square">
            <a:spAutoFit/>
          </a:bodyPr>
          <a:lstStyle/>
          <a:p>
            <a:pPr algn="just"/>
            <a:r>
              <a:rPr lang="it-IT" dirty="0" smtClean="0">
                <a:latin typeface="Georgia" pitchFamily="18" charset="0"/>
              </a:rPr>
              <a:t>Il cioccolato è un alimento derivato dai semi della </a:t>
            </a:r>
            <a:r>
              <a:rPr lang="it-IT" dirty="0" smtClean="0">
                <a:solidFill>
                  <a:schemeClr val="tx2">
                    <a:lumMod val="75000"/>
                  </a:schemeClr>
                </a:solidFill>
                <a:latin typeface="Georgia" pitchFamily="18" charset="0"/>
              </a:rPr>
              <a:t>pianta tropicale </a:t>
            </a:r>
            <a:r>
              <a:rPr lang="it-IT" i="1" dirty="0" err="1" smtClean="0">
                <a:latin typeface="Georgia" pitchFamily="18" charset="0"/>
              </a:rPr>
              <a:t>Theobroma</a:t>
            </a:r>
            <a:r>
              <a:rPr lang="it-IT" i="1" dirty="0" smtClean="0">
                <a:latin typeface="Georgia" pitchFamily="18" charset="0"/>
              </a:rPr>
              <a:t> </a:t>
            </a:r>
            <a:r>
              <a:rPr lang="it-IT" dirty="0" smtClean="0">
                <a:solidFill>
                  <a:schemeClr val="tx2">
                    <a:lumMod val="75000"/>
                  </a:schemeClr>
                </a:solidFill>
                <a:latin typeface="Georgia" pitchFamily="18" charset="0"/>
              </a:rPr>
              <a:t>cacao</a:t>
            </a:r>
            <a:r>
              <a:rPr lang="it-IT" dirty="0" smtClean="0">
                <a:latin typeface="Georgia" pitchFamily="18" charset="0"/>
              </a:rPr>
              <a:t>.</a:t>
            </a:r>
          </a:p>
          <a:p>
            <a:pPr algn="just"/>
            <a:r>
              <a:rPr lang="it-IT" dirty="0" smtClean="0">
                <a:latin typeface="Georgia" pitchFamily="18" charset="0"/>
              </a:rPr>
              <a:t>Presso i maya il cioccolato veniva chiamato  "cibo degli Dei", e il suo consumo era riservato solo ad alcune classi della popolazione (sovrani, nobili e guerrieri). Il cacao fu importato secoli fa dal Centro America, e si diffuse ben presto presso le corti europee, dove veniva consumato come bevanda mescolata con zucchero e aromatizzata con vaniglia o cannella. La pianta del cacao è coltivata oggi in molte regioni (Sudamerica, Africa, Asia del sud-est, Nuova Guinea, </a:t>
            </a:r>
            <a:r>
              <a:rPr lang="it-IT" dirty="0" err="1" smtClean="0">
                <a:latin typeface="Georgia" pitchFamily="18" charset="0"/>
              </a:rPr>
              <a:t>Ceylon</a:t>
            </a:r>
            <a:r>
              <a:rPr lang="it-IT" dirty="0" smtClean="0">
                <a:latin typeface="Georgia" pitchFamily="18" charset="0"/>
              </a:rPr>
              <a:t>),  raggiunge gli 8 m di altezza e porta fiori tutto l’anno, situati curiosamente sul tronco.</a:t>
            </a:r>
            <a:endParaRPr lang="it-IT"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4082"/>
          </a:xfrm>
        </p:spPr>
        <p:txBody>
          <a:bodyPr>
            <a:normAutofit fontScale="90000"/>
          </a:bodyPr>
          <a:lstStyle/>
          <a:p>
            <a:pPr eaLnBrk="1" hangingPunct="1"/>
            <a:r>
              <a:rPr lang="it-IT" dirty="0" smtClean="0">
                <a:latin typeface="Georgia" pitchFamily="18" charset="0"/>
              </a:rPr>
              <a:t>Fave di cacao</a:t>
            </a:r>
          </a:p>
        </p:txBody>
      </p:sp>
      <p:pic>
        <p:nvPicPr>
          <p:cNvPr id="8195" name="Picture 4"/>
          <p:cNvPicPr>
            <a:picLocks noChangeAspect="1" noChangeArrowheads="1"/>
          </p:cNvPicPr>
          <p:nvPr/>
        </p:nvPicPr>
        <p:blipFill>
          <a:blip r:embed="rId2" cstate="print"/>
          <a:srcRect/>
          <a:stretch>
            <a:fillRect/>
          </a:stretch>
        </p:blipFill>
        <p:spPr bwMode="auto">
          <a:xfrm>
            <a:off x="4067944" y="908720"/>
            <a:ext cx="3694113" cy="2914650"/>
          </a:xfrm>
          <a:prstGeom prst="rect">
            <a:avLst/>
          </a:prstGeom>
          <a:solidFill>
            <a:srgbClr val="FFFFFF"/>
          </a:solidFill>
          <a:ln w="9525">
            <a:noFill/>
            <a:miter lim="800000"/>
            <a:headEnd/>
            <a:tailEnd/>
          </a:ln>
        </p:spPr>
      </p:pic>
      <p:pic>
        <p:nvPicPr>
          <p:cNvPr id="8196" name="Picture 5"/>
          <p:cNvPicPr>
            <a:picLocks noChangeAspect="1" noChangeArrowheads="1"/>
          </p:cNvPicPr>
          <p:nvPr/>
        </p:nvPicPr>
        <p:blipFill>
          <a:blip r:embed="rId3" cstate="print"/>
          <a:srcRect/>
          <a:stretch>
            <a:fillRect/>
          </a:stretch>
        </p:blipFill>
        <p:spPr bwMode="auto">
          <a:xfrm>
            <a:off x="683568" y="1196752"/>
            <a:ext cx="3529012" cy="2751138"/>
          </a:xfrm>
          <a:prstGeom prst="rect">
            <a:avLst/>
          </a:prstGeom>
          <a:solidFill>
            <a:srgbClr val="FFFFFF"/>
          </a:solidFill>
          <a:ln w="9525">
            <a:noFill/>
            <a:miter lim="800000"/>
            <a:headEnd/>
            <a:tailEnd/>
          </a:ln>
        </p:spPr>
      </p:pic>
      <p:pic>
        <p:nvPicPr>
          <p:cNvPr id="8197" name="Picture 6"/>
          <p:cNvPicPr>
            <a:picLocks noChangeAspect="1" noChangeArrowheads="1"/>
          </p:cNvPicPr>
          <p:nvPr/>
        </p:nvPicPr>
        <p:blipFill>
          <a:blip r:embed="rId4" cstate="print"/>
          <a:srcRect/>
          <a:stretch>
            <a:fillRect/>
          </a:stretch>
        </p:blipFill>
        <p:spPr bwMode="auto">
          <a:xfrm>
            <a:off x="755576" y="3645024"/>
            <a:ext cx="3600450" cy="2855912"/>
          </a:xfrm>
          <a:prstGeom prst="rect">
            <a:avLst/>
          </a:prstGeom>
          <a:solidFill>
            <a:srgbClr val="FFFFFF"/>
          </a:solidFill>
          <a:ln w="9525">
            <a:noFill/>
            <a:miter lim="800000"/>
            <a:headEnd/>
            <a:tailEnd/>
          </a:ln>
        </p:spPr>
      </p:pic>
      <p:pic>
        <p:nvPicPr>
          <p:cNvPr id="8198" name="Picture 7"/>
          <p:cNvPicPr>
            <a:picLocks noChangeAspect="1" noChangeArrowheads="1"/>
          </p:cNvPicPr>
          <p:nvPr/>
        </p:nvPicPr>
        <p:blipFill>
          <a:blip r:embed="rId5" cstate="print"/>
          <a:srcRect/>
          <a:stretch>
            <a:fillRect/>
          </a:stretch>
        </p:blipFill>
        <p:spPr bwMode="auto">
          <a:xfrm>
            <a:off x="4283968" y="3925888"/>
            <a:ext cx="3529012" cy="2932112"/>
          </a:xfrm>
          <a:prstGeom prst="rect">
            <a:avLst/>
          </a:prstGeom>
          <a:solidFill>
            <a:srgbClr val="FFFFFF"/>
          </a:solid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1143000"/>
          </a:xfrm>
        </p:spPr>
        <p:txBody>
          <a:bodyPr anchor="t"/>
          <a:lstStyle/>
          <a:p>
            <a:pPr>
              <a:defRPr/>
            </a:pPr>
            <a:r>
              <a:rPr lang="it-IT">
                <a:solidFill>
                  <a:srgbClr val="FF9900"/>
                </a:solidFill>
                <a:effectLst>
                  <a:outerShdw blurRad="38100" dist="38100" dir="2700000" algn="tl">
                    <a:srgbClr val="000000"/>
                  </a:outerShdw>
                </a:effectLst>
                <a:latin typeface="Arial Rounded MT Bold" pitchFamily="34" charset="0"/>
              </a:rPr>
              <a:t>Lavorazione</a:t>
            </a:r>
          </a:p>
        </p:txBody>
      </p:sp>
      <p:sp>
        <p:nvSpPr>
          <p:cNvPr id="9219" name="Text Box 9"/>
          <p:cNvSpPr txBox="1">
            <a:spLocks noChangeArrowheads="1"/>
          </p:cNvSpPr>
          <p:nvPr/>
        </p:nvSpPr>
        <p:spPr bwMode="auto">
          <a:xfrm>
            <a:off x="2286000" y="1371600"/>
            <a:ext cx="5105400" cy="400050"/>
          </a:xfrm>
          <a:prstGeom prst="rect">
            <a:avLst/>
          </a:prstGeom>
          <a:solidFill>
            <a:srgbClr val="FFFFFF"/>
          </a:solidFill>
          <a:ln w="9525">
            <a:noFill/>
            <a:miter lim="800000"/>
            <a:headEnd/>
            <a:tailEnd/>
          </a:ln>
        </p:spPr>
        <p:txBody>
          <a:bodyPr>
            <a:spAutoFit/>
          </a:bodyPr>
          <a:lstStyle/>
          <a:p>
            <a:pPr>
              <a:spcBef>
                <a:spcPct val="50000"/>
              </a:spcBef>
            </a:pPr>
            <a:r>
              <a:rPr lang="it-IT" sz="2000">
                <a:latin typeface="Arial Rounded MT Bold" pitchFamily="34" charset="0"/>
              </a:rPr>
              <a:t>Apertura cabosse</a:t>
            </a:r>
          </a:p>
        </p:txBody>
      </p:sp>
      <p:sp>
        <p:nvSpPr>
          <p:cNvPr id="9220" name="Text Box 10"/>
          <p:cNvSpPr txBox="1">
            <a:spLocks noChangeArrowheads="1"/>
          </p:cNvSpPr>
          <p:nvPr/>
        </p:nvSpPr>
        <p:spPr bwMode="auto">
          <a:xfrm>
            <a:off x="2286000" y="2133600"/>
            <a:ext cx="5105400" cy="1016000"/>
          </a:xfrm>
          <a:prstGeom prst="rect">
            <a:avLst/>
          </a:prstGeom>
          <a:solidFill>
            <a:srgbClr val="FFFFCC"/>
          </a:solidFill>
          <a:ln w="9525">
            <a:noFill/>
            <a:miter lim="800000"/>
            <a:headEnd/>
            <a:tailEnd/>
          </a:ln>
        </p:spPr>
        <p:txBody>
          <a:bodyPr>
            <a:spAutoFit/>
          </a:bodyPr>
          <a:lstStyle/>
          <a:p>
            <a:pPr>
              <a:spcBef>
                <a:spcPct val="50000"/>
              </a:spcBef>
            </a:pPr>
            <a:r>
              <a:rPr lang="it-IT" sz="2000">
                <a:latin typeface="Arial Rounded MT Bold" pitchFamily="34" charset="0"/>
              </a:rPr>
              <a:t>Fermentazione dei chicchi: questi germinano, ma le pianticelle vengono uccise dalle alte temperature</a:t>
            </a:r>
          </a:p>
        </p:txBody>
      </p:sp>
      <p:sp>
        <p:nvSpPr>
          <p:cNvPr id="9221" name="Text Box 11"/>
          <p:cNvSpPr txBox="1">
            <a:spLocks noChangeArrowheads="1"/>
          </p:cNvSpPr>
          <p:nvPr/>
        </p:nvSpPr>
        <p:spPr bwMode="auto">
          <a:xfrm>
            <a:off x="2286000" y="3571875"/>
            <a:ext cx="5105400" cy="708025"/>
          </a:xfrm>
          <a:prstGeom prst="rect">
            <a:avLst/>
          </a:prstGeom>
          <a:solidFill>
            <a:srgbClr val="FFFF99"/>
          </a:solidFill>
          <a:ln w="9525">
            <a:noFill/>
            <a:miter lim="800000"/>
            <a:headEnd/>
            <a:tailEnd/>
          </a:ln>
        </p:spPr>
        <p:txBody>
          <a:bodyPr>
            <a:spAutoFit/>
          </a:bodyPr>
          <a:lstStyle/>
          <a:p>
            <a:pPr>
              <a:spcBef>
                <a:spcPct val="50000"/>
              </a:spcBef>
            </a:pPr>
            <a:r>
              <a:rPr lang="it-IT" sz="2000">
                <a:latin typeface="Arial Rounded MT Bold" pitchFamily="34" charset="0"/>
              </a:rPr>
              <a:t>Essiccazione, durante la quale perdono la metà del loro peso</a:t>
            </a:r>
          </a:p>
        </p:txBody>
      </p:sp>
      <p:sp>
        <p:nvSpPr>
          <p:cNvPr id="9222" name="Text Box 12"/>
          <p:cNvSpPr txBox="1">
            <a:spLocks noChangeArrowheads="1"/>
          </p:cNvSpPr>
          <p:nvPr/>
        </p:nvSpPr>
        <p:spPr bwMode="auto">
          <a:xfrm>
            <a:off x="2286000" y="4572000"/>
            <a:ext cx="5105400" cy="400050"/>
          </a:xfrm>
          <a:prstGeom prst="rect">
            <a:avLst/>
          </a:prstGeom>
          <a:solidFill>
            <a:srgbClr val="FFFF66"/>
          </a:solidFill>
          <a:ln w="9525">
            <a:noFill/>
            <a:miter lim="800000"/>
            <a:headEnd/>
            <a:tailEnd/>
          </a:ln>
        </p:spPr>
        <p:txBody>
          <a:bodyPr>
            <a:spAutoFit/>
          </a:bodyPr>
          <a:lstStyle/>
          <a:p>
            <a:pPr>
              <a:spcBef>
                <a:spcPct val="50000"/>
              </a:spcBef>
            </a:pPr>
            <a:r>
              <a:rPr lang="it-IT" sz="2000">
                <a:latin typeface="Arial Rounded MT Bold" pitchFamily="34" charset="0"/>
              </a:rPr>
              <a:t>Tostatura</a:t>
            </a:r>
          </a:p>
        </p:txBody>
      </p:sp>
      <p:sp>
        <p:nvSpPr>
          <p:cNvPr id="9223" name="Text Box 13"/>
          <p:cNvSpPr txBox="1">
            <a:spLocks noChangeArrowheads="1"/>
          </p:cNvSpPr>
          <p:nvPr/>
        </p:nvSpPr>
        <p:spPr bwMode="auto">
          <a:xfrm>
            <a:off x="2214563" y="5357813"/>
            <a:ext cx="5105400" cy="1016000"/>
          </a:xfrm>
          <a:prstGeom prst="rect">
            <a:avLst/>
          </a:prstGeom>
          <a:solidFill>
            <a:srgbClr val="FFFF00"/>
          </a:solidFill>
          <a:ln w="9525">
            <a:noFill/>
            <a:miter lim="800000"/>
            <a:headEnd/>
            <a:tailEnd/>
          </a:ln>
        </p:spPr>
        <p:txBody>
          <a:bodyPr>
            <a:spAutoFit/>
          </a:bodyPr>
          <a:lstStyle/>
          <a:p>
            <a:pPr>
              <a:spcBef>
                <a:spcPct val="50000"/>
              </a:spcBef>
            </a:pPr>
            <a:r>
              <a:rPr lang="it-IT" sz="2000">
                <a:latin typeface="Arial Rounded MT Bold" pitchFamily="34" charset="0"/>
              </a:rPr>
              <a:t>Vagliatura e ventilazione, durante le quali le bucce vengono spellate e rimosse</a:t>
            </a:r>
          </a:p>
        </p:txBody>
      </p:sp>
      <p:sp>
        <p:nvSpPr>
          <p:cNvPr id="9224" name="AutoShape 16"/>
          <p:cNvSpPr>
            <a:spLocks noChangeArrowheads="1"/>
          </p:cNvSpPr>
          <p:nvPr/>
        </p:nvSpPr>
        <p:spPr bwMode="auto">
          <a:xfrm>
            <a:off x="1143000" y="2133600"/>
            <a:ext cx="485775" cy="2743200"/>
          </a:xfrm>
          <a:prstGeom prst="downArrow">
            <a:avLst>
              <a:gd name="adj1" fmla="val 50000"/>
              <a:gd name="adj2" fmla="val 141176"/>
            </a:avLst>
          </a:prstGeom>
          <a:solidFill>
            <a:schemeClr val="accent1"/>
          </a:solidFill>
          <a:ln w="9525">
            <a:solidFill>
              <a:schemeClr val="tx1"/>
            </a:solidFill>
            <a:miter lim="800000"/>
            <a:headEnd/>
            <a:tailEnd/>
          </a:ln>
        </p:spPr>
        <p:txBody>
          <a:bodyPr wrap="none" anchor="ctr"/>
          <a:lstStyle/>
          <a:p>
            <a:endParaRPr lang="it-IT" sz="2000"/>
          </a:p>
        </p:txBody>
      </p:sp>
      <p:sp>
        <p:nvSpPr>
          <p:cNvPr id="9225" name="Text Box 17">
            <a:hlinkClick r:id="rId3" action="ppaction://hlinksldjump"/>
          </p:cNvPr>
          <p:cNvSpPr txBox="1">
            <a:spLocks noChangeArrowheads="1"/>
          </p:cNvSpPr>
          <p:nvPr/>
        </p:nvSpPr>
        <p:spPr bwMode="auto">
          <a:xfrm>
            <a:off x="2247900" y="0"/>
            <a:ext cx="184150" cy="457200"/>
          </a:xfrm>
          <a:prstGeom prst="rect">
            <a:avLst/>
          </a:prstGeom>
          <a:noFill/>
          <a:ln w="9525">
            <a:noFill/>
            <a:miter lim="800000"/>
            <a:headEnd/>
            <a:tailEnd/>
          </a:ln>
        </p:spPr>
        <p:txBody>
          <a:bodyPr>
            <a:spAutoFit/>
          </a:bodyPr>
          <a:lstStyle/>
          <a:p>
            <a:endParaRPr lang="it-I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8460" t="20297" r="38850" b="6250"/>
          <a:stretch>
            <a:fillRect/>
          </a:stretch>
        </p:blipFill>
        <p:spPr bwMode="auto">
          <a:xfrm>
            <a:off x="1979712" y="548680"/>
            <a:ext cx="496855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755576" y="980729"/>
            <a:ext cx="7920880" cy="1152128"/>
          </a:xfrm>
        </p:spPr>
        <p:txBody>
          <a:bodyPr>
            <a:normAutofit fontScale="90000"/>
          </a:bodyPr>
          <a:lstStyle/>
          <a:p>
            <a:r>
              <a:rPr lang="it-IT" sz="3100" i="1" dirty="0" smtClean="0">
                <a:latin typeface="Georgia" pitchFamily="18" charset="0"/>
              </a:rPr>
              <a:t>Cioccolato, alleato di</a:t>
            </a:r>
            <a:br>
              <a:rPr lang="it-IT" sz="3100" i="1" dirty="0" smtClean="0">
                <a:latin typeface="Georgia" pitchFamily="18" charset="0"/>
              </a:rPr>
            </a:br>
            <a:r>
              <a:rPr lang="it-IT" sz="3100" i="1" dirty="0" smtClean="0">
                <a:latin typeface="Georgia" pitchFamily="18" charset="0"/>
              </a:rPr>
              <a:t>Cuore, umore, circolazione sanguigna</a:t>
            </a:r>
            <a:r>
              <a:rPr lang="it-IT" dirty="0" smtClean="0"/>
              <a:t/>
            </a:r>
            <a:br>
              <a:rPr lang="it-IT" dirty="0" smtClean="0"/>
            </a:br>
            <a:endParaRPr lang="it-IT" dirty="0"/>
          </a:p>
        </p:txBody>
      </p:sp>
      <p:sp>
        <p:nvSpPr>
          <p:cNvPr id="5" name="Sottotitolo 4"/>
          <p:cNvSpPr>
            <a:spLocks noGrp="1"/>
          </p:cNvSpPr>
          <p:nvPr>
            <p:ph type="subTitle" idx="1"/>
          </p:nvPr>
        </p:nvSpPr>
        <p:spPr>
          <a:xfrm>
            <a:off x="1371600" y="2204864"/>
            <a:ext cx="6400800" cy="3433936"/>
          </a:xfrm>
        </p:spPr>
        <p:txBody>
          <a:bodyPr>
            <a:normAutofit fontScale="55000" lnSpcReduction="20000"/>
          </a:bodyPr>
          <a:lstStyle/>
          <a:p>
            <a:pPr algn="just"/>
            <a:r>
              <a:rPr lang="it-IT" b="1" dirty="0" smtClean="0">
                <a:solidFill>
                  <a:schemeClr val="tx2">
                    <a:lumMod val="75000"/>
                  </a:schemeClr>
                </a:solidFill>
                <a:latin typeface="Georgia" pitchFamily="18" charset="0"/>
              </a:rPr>
              <a:t>Proprietà del cioccolato</a:t>
            </a:r>
          </a:p>
          <a:p>
            <a:pPr algn="just"/>
            <a:endParaRPr lang="it-IT" b="1" dirty="0" smtClean="0">
              <a:solidFill>
                <a:schemeClr val="tx2">
                  <a:lumMod val="75000"/>
                </a:schemeClr>
              </a:solidFill>
              <a:latin typeface="Georgia" pitchFamily="18" charset="0"/>
            </a:endParaRPr>
          </a:p>
          <a:p>
            <a:pPr algn="just"/>
            <a:r>
              <a:rPr lang="it-IT" dirty="0" smtClean="0">
                <a:solidFill>
                  <a:schemeClr val="tx2">
                    <a:lumMod val="75000"/>
                  </a:schemeClr>
                </a:solidFill>
                <a:latin typeface="Georgia" pitchFamily="18" charset="0"/>
              </a:rPr>
              <a:t>Molti studi dimostrano come l'assunzione di cioccolato stimoli il rilascio di </a:t>
            </a:r>
            <a:r>
              <a:rPr lang="it-IT" b="1" dirty="0" smtClean="0">
                <a:solidFill>
                  <a:schemeClr val="tx2">
                    <a:lumMod val="75000"/>
                  </a:schemeClr>
                </a:solidFill>
                <a:latin typeface="Georgia" pitchFamily="18" charset="0"/>
              </a:rPr>
              <a:t>endorfine</a:t>
            </a:r>
            <a:r>
              <a:rPr lang="it-IT" dirty="0" smtClean="0">
                <a:solidFill>
                  <a:schemeClr val="tx2">
                    <a:lumMod val="75000"/>
                  </a:schemeClr>
                </a:solidFill>
                <a:latin typeface="Georgia" pitchFamily="18" charset="0"/>
              </a:rPr>
              <a:t>, in grado di aumentare il buon umore. Uno studio del 2003 promosso dell'</a:t>
            </a:r>
            <a:r>
              <a:rPr lang="it-IT" i="1" dirty="0" smtClean="0">
                <a:solidFill>
                  <a:schemeClr val="tx2">
                    <a:lumMod val="75000"/>
                  </a:schemeClr>
                </a:solidFill>
                <a:latin typeface="Georgia" pitchFamily="18" charset="0"/>
              </a:rPr>
              <a:t>Istituto Nazionale Ricerca per gli Alimenti e la Nutrizione</a:t>
            </a:r>
            <a:r>
              <a:rPr lang="it-IT" dirty="0" smtClean="0">
                <a:solidFill>
                  <a:schemeClr val="tx2">
                    <a:lumMod val="75000"/>
                  </a:schemeClr>
                </a:solidFill>
                <a:latin typeface="Georgia" pitchFamily="18" charset="0"/>
              </a:rPr>
              <a:t> (</a:t>
            </a:r>
            <a:r>
              <a:rPr lang="it-IT" b="1" dirty="0" smtClean="0">
                <a:solidFill>
                  <a:schemeClr val="tx2">
                    <a:lumMod val="75000"/>
                  </a:schemeClr>
                </a:solidFill>
                <a:latin typeface="Georgia" pitchFamily="18" charset="0"/>
              </a:rPr>
              <a:t>INRAN</a:t>
            </a:r>
            <a:r>
              <a:rPr lang="it-IT" dirty="0" smtClean="0">
                <a:solidFill>
                  <a:schemeClr val="tx2">
                    <a:lumMod val="75000"/>
                  </a:schemeClr>
                </a:solidFill>
                <a:latin typeface="Georgia" pitchFamily="18" charset="0"/>
              </a:rPr>
              <a:t>) di Roma, sostiene che il cioccolato fa bene al cuore.</a:t>
            </a:r>
          </a:p>
          <a:p>
            <a:pPr algn="just"/>
            <a:r>
              <a:rPr lang="it-IT" dirty="0" smtClean="0">
                <a:solidFill>
                  <a:schemeClr val="tx2">
                    <a:lumMod val="75000"/>
                  </a:schemeClr>
                </a:solidFill>
                <a:latin typeface="Georgia" pitchFamily="18" charset="0"/>
              </a:rPr>
              <a:t>Gli effetti sorprendenti del dolce alimento sulla composizione del sangue sono numerosi, ma anzitutto è un cibo che fornisce all’organismo energia immediatamente disponibile, perché presenta un indice glicemico relativamente basso. Ciò significa che, dopo averlo ingerito, lo zucchero nel sangue si innalza in modo regolare, meno velocemente che dopo il consumo di alcune bevande e alimenti a base di zucchero.  </a:t>
            </a:r>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685800" y="404665"/>
            <a:ext cx="7772400" cy="1080119"/>
          </a:xfrm>
        </p:spPr>
        <p:txBody>
          <a:bodyPr>
            <a:normAutofit/>
          </a:bodyPr>
          <a:lstStyle/>
          <a:p>
            <a:r>
              <a:rPr lang="it-IT" dirty="0" smtClean="0">
                <a:latin typeface="Georgia" pitchFamily="18" charset="0"/>
              </a:rPr>
              <a:t>Cioccolato fondente o a latte</a:t>
            </a:r>
            <a:endParaRPr lang="it-IT" dirty="0">
              <a:latin typeface="Georgia" pitchFamily="18" charset="0"/>
            </a:endParaRPr>
          </a:p>
        </p:txBody>
      </p:sp>
      <p:sp>
        <p:nvSpPr>
          <p:cNvPr id="5" name="Sottotitolo 4"/>
          <p:cNvSpPr>
            <a:spLocks noGrp="1"/>
          </p:cNvSpPr>
          <p:nvPr>
            <p:ph type="subTitle" idx="1"/>
          </p:nvPr>
        </p:nvSpPr>
        <p:spPr>
          <a:xfrm>
            <a:off x="1371600" y="1628800"/>
            <a:ext cx="6400800" cy="4010000"/>
          </a:xfrm>
        </p:spPr>
        <p:txBody>
          <a:bodyPr>
            <a:normAutofit fontScale="70000" lnSpcReduction="20000"/>
          </a:bodyPr>
          <a:lstStyle/>
          <a:p>
            <a:pPr algn="just" fontAlgn="base"/>
            <a:r>
              <a:rPr lang="it-IT" dirty="0" smtClean="0">
                <a:solidFill>
                  <a:schemeClr val="tx2">
                    <a:lumMod val="75000"/>
                  </a:schemeClr>
                </a:solidFill>
                <a:latin typeface="Georgia" pitchFamily="18" charset="0"/>
              </a:rPr>
              <a:t>Nella scelta della vostra varietà, preferite il fondente che ha un più basso contenuto calorico e un ridotto tenore di zuccheri rispetto a quello al latte. Altra notizia che sarà gradita ai più golosi è che il cacao, essendo un prodotto di origine vegetale, è completamente privo di colesterolo. Nonostante tutti questi effetti benefici, il cioccolato è controindicato in casi di cefalea, nella prima infanzia e durante le malattie infettive. Inoltre a causa del suo elevato potere energetico (superiore alle 520 calorie all’etto) dovrebbe essere consumato con moderazione da chi ha qualche chilo di troppo.</a:t>
            </a:r>
          </a:p>
          <a:p>
            <a:pPr algn="just" fontAlgn="base"/>
            <a:r>
              <a:rPr lang="it-IT" b="1" dirty="0" smtClean="0">
                <a:solidFill>
                  <a:schemeClr val="tx2">
                    <a:lumMod val="75000"/>
                  </a:schemeClr>
                </a:solidFill>
                <a:latin typeface="Georgia" pitchFamily="18" charset="0"/>
              </a:rPr>
              <a:t> </a:t>
            </a:r>
            <a:endParaRPr lang="it-IT" dirty="0" smtClean="0">
              <a:solidFill>
                <a:schemeClr val="tx2">
                  <a:lumMod val="75000"/>
                </a:schemeClr>
              </a:solidFill>
              <a:latin typeface="Georgia" pitchFamily="18" charset="0"/>
            </a:endParaRPr>
          </a:p>
          <a:p>
            <a:endParaRPr lang="it-IT" dirty="0"/>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685800" y="548681"/>
            <a:ext cx="7772400" cy="1224135"/>
          </a:xfrm>
        </p:spPr>
        <p:txBody>
          <a:bodyPr/>
          <a:lstStyle/>
          <a:p>
            <a:r>
              <a:rPr lang="it-IT" dirty="0" smtClean="0">
                <a:latin typeface="Georgia" pitchFamily="18" charset="0"/>
              </a:rPr>
              <a:t>Cioccolato bio</a:t>
            </a:r>
            <a:endParaRPr lang="it-IT" dirty="0">
              <a:latin typeface="Georgia" pitchFamily="18" charset="0"/>
            </a:endParaRPr>
          </a:p>
        </p:txBody>
      </p:sp>
      <p:sp>
        <p:nvSpPr>
          <p:cNvPr id="5" name="Sottotitolo 4"/>
          <p:cNvSpPr>
            <a:spLocks noGrp="1"/>
          </p:cNvSpPr>
          <p:nvPr>
            <p:ph type="subTitle" idx="1"/>
          </p:nvPr>
        </p:nvSpPr>
        <p:spPr>
          <a:xfrm>
            <a:off x="1371600" y="1844824"/>
            <a:ext cx="6400800" cy="3793976"/>
          </a:xfrm>
        </p:spPr>
        <p:txBody>
          <a:bodyPr>
            <a:normAutofit fontScale="62500" lnSpcReduction="20000"/>
          </a:bodyPr>
          <a:lstStyle/>
          <a:p>
            <a:pPr fontAlgn="base"/>
            <a:r>
              <a:rPr lang="it-IT" b="1" i="1" dirty="0" smtClean="0">
                <a:solidFill>
                  <a:schemeClr val="tx2">
                    <a:lumMod val="75000"/>
                  </a:schemeClr>
                </a:solidFill>
                <a:latin typeface="Georgia" pitchFamily="18" charset="0"/>
              </a:rPr>
              <a:t>I vantaggi di quello biologico</a:t>
            </a:r>
            <a:endParaRPr lang="it-IT" i="1" dirty="0" smtClean="0">
              <a:solidFill>
                <a:schemeClr val="tx2">
                  <a:lumMod val="75000"/>
                </a:schemeClr>
              </a:solidFill>
              <a:latin typeface="Georgia" pitchFamily="18" charset="0"/>
            </a:endParaRPr>
          </a:p>
          <a:p>
            <a:pPr fontAlgn="base"/>
            <a:r>
              <a:rPr lang="it-IT" i="1" dirty="0" smtClean="0">
                <a:solidFill>
                  <a:schemeClr val="tx2">
                    <a:lumMod val="75000"/>
                  </a:schemeClr>
                </a:solidFill>
                <a:latin typeface="Georgia" pitchFamily="18" charset="0"/>
              </a:rPr>
              <a:t>Il cioccolato biologico nasce da cacao che proviene da piantagioni dove non vengono utilizzati pesticidi e fertilizzanti chimici. La pianta è coltivata secondo metodi naturali e rispettosi dell’ambiente. Naturalmente perché il cioccolato sia “bio” anche gli altri ingredienti che lo compongono devono essere rigorosamente controllati: lo zucchero, se c’è, </a:t>
            </a:r>
            <a:r>
              <a:rPr lang="it-IT" i="1" dirty="0" err="1" smtClean="0">
                <a:solidFill>
                  <a:schemeClr val="tx2">
                    <a:lumMod val="75000"/>
                  </a:schemeClr>
                </a:solidFill>
                <a:latin typeface="Georgia" pitchFamily="18" charset="0"/>
              </a:rPr>
              <a:t>è</a:t>
            </a:r>
            <a:r>
              <a:rPr lang="it-IT" i="1" dirty="0" smtClean="0">
                <a:solidFill>
                  <a:schemeClr val="tx2">
                    <a:lumMod val="75000"/>
                  </a:schemeClr>
                </a:solidFill>
                <a:latin typeface="Georgia" pitchFamily="18" charset="0"/>
              </a:rPr>
              <a:t> integrale di canna, e proviene da coltivazioni biologiche, così come il latte, quando è presente, è biologico e di alta qualità. Anche la lavorazione rispetta le regole della tradizione, donando al prodotto un sapore autentico.</a:t>
            </a:r>
          </a:p>
          <a:p>
            <a:endParaRPr lang="it-IT" dirty="0"/>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l="40592" t="10626" r="43358" b="5704"/>
          <a:stretch>
            <a:fillRect/>
          </a:stretch>
        </p:blipFill>
        <p:spPr bwMode="auto">
          <a:xfrm>
            <a:off x="3347864" y="548680"/>
            <a:ext cx="2088232" cy="6120680"/>
          </a:xfrm>
          <a:prstGeom prst="rect">
            <a:avLst/>
          </a:prstGeom>
          <a:noFill/>
          <a:ln w="9525">
            <a:noFill/>
            <a:miter lim="800000"/>
            <a:headEnd/>
            <a:tailEnd/>
          </a:ln>
        </p:spPr>
      </p:pic>
      <p:sp>
        <p:nvSpPr>
          <p:cNvPr id="6" name="CasellaDiTesto 5"/>
          <p:cNvSpPr txBox="1"/>
          <p:nvPr/>
        </p:nvSpPr>
        <p:spPr>
          <a:xfrm>
            <a:off x="0" y="2204864"/>
            <a:ext cx="3347864" cy="2308324"/>
          </a:xfrm>
          <a:prstGeom prst="rect">
            <a:avLst/>
          </a:prstGeom>
          <a:noFill/>
        </p:spPr>
        <p:txBody>
          <a:bodyPr wrap="square" rtlCol="0">
            <a:spAutoFit/>
          </a:bodyPr>
          <a:lstStyle/>
          <a:p>
            <a:r>
              <a:rPr lang="it-IT" sz="2400" b="1" i="1" u="sng" dirty="0" smtClean="0"/>
              <a:t>FONTE INTERNET</a:t>
            </a:r>
          </a:p>
          <a:p>
            <a:r>
              <a:rPr lang="it-IT" sz="2400" b="1" dirty="0" smtClean="0"/>
              <a:t>http:</a:t>
            </a:r>
          </a:p>
          <a:p>
            <a:r>
              <a:rPr lang="it-IT" sz="2400" b="1" dirty="0" smtClean="0"/>
              <a:t>//www.qualivita.it/</a:t>
            </a:r>
            <a:r>
              <a:rPr lang="it-IT" sz="2400" b="1" dirty="0" err="1" smtClean="0"/>
              <a:t>wp-content</a:t>
            </a:r>
            <a:r>
              <a:rPr lang="it-IT" sz="2400" b="1" dirty="0" smtClean="0"/>
              <a:t>/</a:t>
            </a:r>
            <a:r>
              <a:rPr lang="it-IT" sz="2400" b="1" dirty="0" err="1" smtClean="0"/>
              <a:t>uploads</a:t>
            </a:r>
            <a:r>
              <a:rPr lang="it-IT" sz="2400" b="1" dirty="0" smtClean="0"/>
              <a:t>/2017/01/</a:t>
            </a:r>
            <a:r>
              <a:rPr lang="it-IT" sz="2400" b="1" dirty="0" err="1" smtClean="0"/>
              <a:t>20170123_MF-Sicilia-Cioccolato-Modica.pdf</a:t>
            </a:r>
            <a:endParaRPr lang="it-IT" sz="2400" b="1" dirty="0"/>
          </a:p>
        </p:txBody>
      </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1" name="Picture 3" descr="C:\Users\Utente\Desktop\images.png"/>
          <p:cNvPicPr>
            <a:picLocks noChangeAspect="1" noChangeArrowheads="1"/>
          </p:cNvPicPr>
          <p:nvPr/>
        </p:nvPicPr>
        <p:blipFill>
          <a:blip r:embed="rId2" cstate="print"/>
          <a:srcRect/>
          <a:stretch>
            <a:fillRect/>
          </a:stretch>
        </p:blipFill>
        <p:spPr bwMode="auto">
          <a:xfrm rot="20761096">
            <a:off x="3492278" y="654214"/>
            <a:ext cx="3456384" cy="1619250"/>
          </a:xfrm>
          <a:prstGeom prst="rect">
            <a:avLst/>
          </a:prstGeom>
          <a:noFill/>
          <a:scene3d>
            <a:camera prst="isometricOffAxis1Right"/>
            <a:lightRig rig="threePt" dir="t"/>
          </a:scene3d>
        </p:spPr>
      </p:pic>
      <p:pic>
        <p:nvPicPr>
          <p:cNvPr id="5" name="Picture 2"/>
          <p:cNvPicPr>
            <a:picLocks noChangeAspect="1" noChangeArrowheads="1"/>
          </p:cNvPicPr>
          <p:nvPr/>
        </p:nvPicPr>
        <p:blipFill>
          <a:blip r:embed="rId3" cstate="print"/>
          <a:srcRect l="14662" t="37031" r="16159" b="29500"/>
          <a:stretch>
            <a:fillRect/>
          </a:stretch>
        </p:blipFill>
        <p:spPr bwMode="auto">
          <a:xfrm rot="20871221">
            <a:off x="818579" y="2748669"/>
            <a:ext cx="7458643" cy="3018631"/>
          </a:xfrm>
          <a:prstGeom prst="rect">
            <a:avLst/>
          </a:prstGeom>
          <a:noFill/>
          <a:ln w="9525">
            <a:solidFill>
              <a:schemeClr val="accent1">
                <a:lumMod val="60000"/>
                <a:lumOff val="40000"/>
              </a:schemeClr>
            </a:solidFill>
            <a:prstDash val="lgDashDotDot"/>
            <a:miter lim="800000"/>
            <a:headEnd/>
            <a:tailEnd/>
          </a:ln>
          <a:effectLst>
            <a:glow rad="228600">
              <a:schemeClr val="accent1">
                <a:satMod val="175000"/>
                <a:alpha val="40000"/>
              </a:schemeClr>
            </a:glow>
          </a:effectLst>
          <a:scene3d>
            <a:camera prst="isometricOffAxis1Right"/>
            <a:lightRig rig="threePt" dir="t"/>
          </a:scene3d>
        </p:spPr>
      </p:pic>
      <p:pic>
        <p:nvPicPr>
          <p:cNvPr id="10" name="Picture 2" descr="C:\Users\Utente\Desktop\images (1).jpg"/>
          <p:cNvPicPr>
            <a:picLocks noChangeAspect="1" noChangeArrowheads="1"/>
          </p:cNvPicPr>
          <p:nvPr/>
        </p:nvPicPr>
        <p:blipFill>
          <a:blip r:embed="rId4" cstate="print"/>
          <a:srcRect/>
          <a:stretch>
            <a:fillRect/>
          </a:stretch>
        </p:blipFill>
        <p:spPr bwMode="auto">
          <a:xfrm rot="20414220">
            <a:off x="102443" y="583145"/>
            <a:ext cx="3934372" cy="2785005"/>
          </a:xfrm>
          <a:prstGeom prst="rect">
            <a:avLst/>
          </a:prstGeom>
          <a:noFill/>
          <a:scene3d>
            <a:camera prst="isometricOffAxis1Right"/>
            <a:lightRig rig="threePt" dir="t"/>
          </a:scene3d>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latin typeface="Georgia" pitchFamily="18" charset="0"/>
              </a:rPr>
              <a:t>Cioccolato di Modica</a:t>
            </a:r>
            <a:endParaRPr lang="it-IT" b="1" i="1" dirty="0">
              <a:latin typeface="Georgia" pitchFamily="18" charset="0"/>
            </a:endParaRPr>
          </a:p>
        </p:txBody>
      </p:sp>
      <p:sp>
        <p:nvSpPr>
          <p:cNvPr id="3" name="Segnaposto contenuto 2"/>
          <p:cNvSpPr>
            <a:spLocks noGrp="1"/>
          </p:cNvSpPr>
          <p:nvPr>
            <p:ph idx="1"/>
          </p:nvPr>
        </p:nvSpPr>
        <p:spPr/>
        <p:txBody>
          <a:bodyPr>
            <a:normAutofit/>
          </a:bodyPr>
          <a:lstStyle/>
          <a:p>
            <a:pPr algn="just"/>
            <a:r>
              <a:rPr lang="it-IT" sz="2800" dirty="0" smtClean="0"/>
              <a:t>Fondente, agli agrumi, al pistacchio, al peperoncino, al Nero d’Avola, alla cannella, alla vaniglia, alla mandorla e nocciola, al sale</a:t>
            </a:r>
            <a:endParaRPr lang="it-IT" sz="2800" dirty="0"/>
          </a:p>
        </p:txBody>
      </p:sp>
      <p:pic>
        <p:nvPicPr>
          <p:cNvPr id="4" name="Picture 2"/>
          <p:cNvPicPr>
            <a:picLocks noChangeAspect="1" noChangeArrowheads="1"/>
          </p:cNvPicPr>
          <p:nvPr/>
        </p:nvPicPr>
        <p:blipFill>
          <a:blip r:embed="rId2" cstate="print"/>
          <a:srcRect t="14951" r="-92" b="18227"/>
          <a:stretch>
            <a:fillRect/>
          </a:stretch>
        </p:blipFill>
        <p:spPr bwMode="auto">
          <a:xfrm rot="21265006">
            <a:off x="1658045" y="3616787"/>
            <a:ext cx="6947952" cy="2607876"/>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836713"/>
            <a:ext cx="7702624" cy="1080119"/>
          </a:xfrm>
        </p:spPr>
        <p:txBody>
          <a:bodyPr>
            <a:normAutofit fontScale="90000"/>
          </a:bodyPr>
          <a:lstStyle/>
          <a:p>
            <a:pPr algn="l"/>
            <a:r>
              <a:rPr lang="it-IT" b="1" dirty="0" smtClean="0"/>
              <a:t/>
            </a:r>
            <a:br>
              <a:rPr lang="it-IT" b="1" dirty="0" smtClean="0"/>
            </a:br>
            <a:r>
              <a:rPr lang="it-IT" b="1" i="1" dirty="0" smtClean="0">
                <a:latin typeface="Georgia" pitchFamily="18" charset="0"/>
              </a:rPr>
              <a:t>I Buoni di Sicilia</a:t>
            </a:r>
            <a:br>
              <a:rPr lang="it-IT" b="1" i="1" dirty="0" smtClean="0">
                <a:latin typeface="Georgia" pitchFamily="18" charset="0"/>
              </a:rPr>
            </a:br>
            <a:r>
              <a:rPr lang="it-IT" sz="2700" i="1" dirty="0" smtClean="0">
                <a:latin typeface="Georgia" pitchFamily="18" charset="0"/>
              </a:rPr>
              <a:t>Canestrini al pistacchio e alla nocciola</a:t>
            </a:r>
            <a:br>
              <a:rPr lang="it-IT" sz="2700" i="1" dirty="0" smtClean="0">
                <a:latin typeface="Georgia" pitchFamily="18" charset="0"/>
              </a:rPr>
            </a:br>
            <a:r>
              <a:rPr lang="it-IT" sz="2700" i="1" dirty="0" smtClean="0">
                <a:latin typeface="Georgia" pitchFamily="18" charset="0"/>
              </a:rPr>
              <a:t>Moretti al pistacchio e ai fichi</a:t>
            </a:r>
            <a:br>
              <a:rPr lang="it-IT" sz="2700" i="1" dirty="0" smtClean="0">
                <a:latin typeface="Georgia" pitchFamily="18" charset="0"/>
              </a:rPr>
            </a:br>
            <a:r>
              <a:rPr lang="it-IT" sz="2700" i="1" dirty="0" smtClean="0">
                <a:latin typeface="Georgia" pitchFamily="18" charset="0"/>
              </a:rPr>
              <a:t>Moretti ricoperti al cioccolato </a:t>
            </a:r>
            <a:r>
              <a:rPr lang="it-IT" sz="3600" dirty="0" smtClean="0"/>
              <a:t/>
            </a:r>
            <a:br>
              <a:rPr lang="it-IT" sz="3600" dirty="0" smtClean="0"/>
            </a:br>
            <a:r>
              <a:rPr lang="it-IT" dirty="0" smtClean="0"/>
              <a:t> </a:t>
            </a:r>
            <a:endParaRPr lang="it-IT" dirty="0"/>
          </a:p>
        </p:txBody>
      </p:sp>
      <p:sp>
        <p:nvSpPr>
          <p:cNvPr id="3" name="Sottotitolo 2"/>
          <p:cNvSpPr>
            <a:spLocks noGrp="1"/>
          </p:cNvSpPr>
          <p:nvPr>
            <p:ph type="subTitle" idx="1"/>
          </p:nvPr>
        </p:nvSpPr>
        <p:spPr>
          <a:xfrm>
            <a:off x="5724128" y="2060848"/>
            <a:ext cx="2736304" cy="3577952"/>
          </a:xfrm>
        </p:spPr>
        <p:txBody>
          <a:bodyPr>
            <a:normAutofit fontScale="55000" lnSpcReduction="20000"/>
          </a:bodyPr>
          <a:lstStyle/>
          <a:p>
            <a:pPr algn="just"/>
            <a:r>
              <a:rPr lang="it-IT" dirty="0" smtClean="0">
                <a:solidFill>
                  <a:schemeClr val="tx2">
                    <a:lumMod val="75000"/>
                  </a:schemeClr>
                </a:solidFill>
                <a:latin typeface="Georgia" pitchFamily="18" charset="0"/>
              </a:rPr>
              <a:t>Dolci dal gusto unico ed inimitabile, scegliendo sapientemente i migliori ingredienti come le Mandorle di Avola, il Pistacchio di </a:t>
            </a:r>
            <a:r>
              <a:rPr lang="it-IT" dirty="0" err="1" smtClean="0">
                <a:solidFill>
                  <a:schemeClr val="tx2">
                    <a:lumMod val="75000"/>
                  </a:schemeClr>
                </a:solidFill>
                <a:latin typeface="Georgia" pitchFamily="18" charset="0"/>
              </a:rPr>
              <a:t>Bronte</a:t>
            </a:r>
            <a:r>
              <a:rPr lang="it-IT" dirty="0" smtClean="0">
                <a:solidFill>
                  <a:schemeClr val="tx2">
                    <a:lumMod val="75000"/>
                  </a:schemeClr>
                </a:solidFill>
                <a:latin typeface="Georgia" pitchFamily="18" charset="0"/>
              </a:rPr>
              <a:t>, il Sale di </a:t>
            </a:r>
            <a:r>
              <a:rPr lang="it-IT" dirty="0" err="1" smtClean="0">
                <a:solidFill>
                  <a:schemeClr val="tx2">
                    <a:lumMod val="75000"/>
                  </a:schemeClr>
                </a:solidFill>
                <a:latin typeface="Georgia" pitchFamily="18" charset="0"/>
              </a:rPr>
              <a:t>Mothia</a:t>
            </a:r>
            <a:r>
              <a:rPr lang="it-IT" dirty="0" smtClean="0">
                <a:solidFill>
                  <a:schemeClr val="tx2">
                    <a:lumMod val="75000"/>
                  </a:schemeClr>
                </a:solidFill>
                <a:latin typeface="Georgia" pitchFamily="18" charset="0"/>
              </a:rPr>
              <a:t>, le Arance di </a:t>
            </a:r>
            <a:r>
              <a:rPr lang="it-IT" dirty="0" err="1" smtClean="0">
                <a:solidFill>
                  <a:schemeClr val="tx2">
                    <a:lumMod val="75000"/>
                  </a:schemeClr>
                </a:solidFill>
                <a:latin typeface="Georgia" pitchFamily="18" charset="0"/>
              </a:rPr>
              <a:t>Franconfonte</a:t>
            </a:r>
            <a:r>
              <a:rPr lang="it-IT" dirty="0" smtClean="0">
                <a:solidFill>
                  <a:schemeClr val="tx2">
                    <a:lumMod val="75000"/>
                  </a:schemeClr>
                </a:solidFill>
                <a:latin typeface="Georgia" pitchFamily="18" charset="0"/>
              </a:rPr>
              <a:t>, il Limone “Verdello” di Siracusa, le finissime Farine di Molitorie Siciliane, la Pasta di Cacao dell’Ecuador.</a:t>
            </a:r>
          </a:p>
          <a:p>
            <a:pPr algn="just"/>
            <a:endParaRPr lang="it-IT" dirty="0"/>
          </a:p>
        </p:txBody>
      </p:sp>
      <p:pic>
        <p:nvPicPr>
          <p:cNvPr id="3074" name="Picture 2"/>
          <p:cNvPicPr>
            <a:picLocks noChangeAspect="1" noChangeArrowheads="1"/>
          </p:cNvPicPr>
          <p:nvPr/>
        </p:nvPicPr>
        <p:blipFill>
          <a:blip r:embed="rId3" cstate="print"/>
          <a:srcRect l="12448" t="32110" r="42170" b="16704"/>
          <a:stretch>
            <a:fillRect/>
          </a:stretch>
        </p:blipFill>
        <p:spPr bwMode="auto">
          <a:xfrm>
            <a:off x="395536" y="2996952"/>
            <a:ext cx="4896544" cy="3105125"/>
          </a:xfrm>
          <a:prstGeom prst="rect">
            <a:avLst/>
          </a:prstGeom>
          <a:noFill/>
          <a:ln w="9525">
            <a:solidFill>
              <a:srgbClr val="92D050"/>
            </a:solidFill>
            <a:prstDash val="sysDot"/>
            <a:miter lim="800000"/>
            <a:headEnd/>
            <a:tailEnd/>
          </a:ln>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098" name="Picture 2" descr="C:\Users\Utente\Desktop\images (1).jpg"/>
          <p:cNvPicPr>
            <a:picLocks noChangeAspect="1" noChangeArrowheads="1"/>
          </p:cNvPicPr>
          <p:nvPr/>
        </p:nvPicPr>
        <p:blipFill>
          <a:blip r:embed="rId2" cstate="print"/>
          <a:srcRect/>
          <a:stretch>
            <a:fillRect/>
          </a:stretch>
        </p:blipFill>
        <p:spPr bwMode="auto">
          <a:xfrm>
            <a:off x="4139952" y="3501008"/>
            <a:ext cx="4320480" cy="2880320"/>
          </a:xfrm>
          <a:prstGeom prst="rect">
            <a:avLst/>
          </a:prstGeom>
          <a:noFill/>
        </p:spPr>
      </p:pic>
      <p:sp>
        <p:nvSpPr>
          <p:cNvPr id="2" name="Titolo 1"/>
          <p:cNvSpPr>
            <a:spLocks noGrp="1"/>
          </p:cNvSpPr>
          <p:nvPr>
            <p:ph type="title"/>
          </p:nvPr>
        </p:nvSpPr>
        <p:spPr/>
        <p:txBody>
          <a:bodyPr/>
          <a:lstStyle/>
          <a:p>
            <a:r>
              <a:rPr lang="it-IT" b="1" i="1" dirty="0" smtClean="0">
                <a:latin typeface="Georgia" pitchFamily="18" charset="0"/>
              </a:rPr>
              <a:t>Pasta di mandorle</a:t>
            </a:r>
            <a:endParaRPr lang="it-IT" b="1" i="1" dirty="0">
              <a:latin typeface="Georgia" pitchFamily="18" charset="0"/>
            </a:endParaRPr>
          </a:p>
        </p:txBody>
      </p:sp>
      <p:sp>
        <p:nvSpPr>
          <p:cNvPr id="3" name="Segnaposto contenuto 2"/>
          <p:cNvSpPr>
            <a:spLocks noGrp="1"/>
          </p:cNvSpPr>
          <p:nvPr>
            <p:ph idx="1"/>
          </p:nvPr>
        </p:nvSpPr>
        <p:spPr/>
        <p:txBody>
          <a:bodyPr>
            <a:normAutofit/>
          </a:bodyPr>
          <a:lstStyle/>
          <a:p>
            <a:pPr algn="just"/>
            <a:r>
              <a:rPr lang="it-IT" sz="2400" i="1" dirty="0" smtClean="0"/>
              <a:t>Deliziosi pasticcini alle mandorle, al pistacchio, al limone, all’arancia, al mandarino. Elegantemente raccolte in eleganti confezioni di cartone si differenziano in: fiocchi di mandorle, </a:t>
            </a:r>
            <a:r>
              <a:rPr lang="it-IT" sz="2400" i="1" dirty="0" err="1" smtClean="0"/>
              <a:t>pistakì</a:t>
            </a:r>
            <a:r>
              <a:rPr lang="it-IT" sz="2400" i="1" dirty="0" smtClean="0"/>
              <a:t>, agrumi di </a:t>
            </a:r>
            <a:r>
              <a:rPr lang="it-IT" sz="2400" i="1" dirty="0" err="1" smtClean="0"/>
              <a:t>sicilia</a:t>
            </a:r>
            <a:r>
              <a:rPr lang="it-IT" sz="2400" i="1" dirty="0" smtClean="0"/>
              <a:t>, dolcezze siciliane, capriccio di mandorle</a:t>
            </a:r>
            <a:endParaRPr lang="it-IT" sz="24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76673"/>
            <a:ext cx="7772400" cy="1368151"/>
          </a:xfrm>
        </p:spPr>
        <p:txBody>
          <a:bodyPr/>
          <a:lstStyle/>
          <a:p>
            <a:r>
              <a:rPr lang="it-IT" i="1" dirty="0" smtClean="0">
                <a:latin typeface="Georgia" pitchFamily="18" charset="0"/>
              </a:rPr>
              <a:t>Semilavorati da farcire</a:t>
            </a:r>
            <a:endParaRPr lang="it-IT" i="1" dirty="0">
              <a:latin typeface="Georgia" pitchFamily="18" charset="0"/>
            </a:endParaRPr>
          </a:p>
        </p:txBody>
      </p:sp>
      <p:sp>
        <p:nvSpPr>
          <p:cNvPr id="4" name="Sottotitolo 3"/>
          <p:cNvSpPr>
            <a:spLocks noGrp="1"/>
          </p:cNvSpPr>
          <p:nvPr>
            <p:ph type="subTitle" idx="1"/>
          </p:nvPr>
        </p:nvSpPr>
        <p:spPr>
          <a:xfrm>
            <a:off x="1371600" y="1844824"/>
            <a:ext cx="6400800" cy="3600400"/>
          </a:xfrm>
        </p:spPr>
        <p:txBody>
          <a:bodyPr>
            <a:normAutofit/>
          </a:bodyPr>
          <a:lstStyle/>
          <a:p>
            <a:pPr algn="l"/>
            <a:r>
              <a:rPr lang="it-IT" sz="2400" b="1" i="1" dirty="0" smtClean="0">
                <a:solidFill>
                  <a:schemeClr val="tx2">
                    <a:lumMod val="75000"/>
                  </a:schemeClr>
                </a:solidFill>
                <a:latin typeface="Georgia" pitchFamily="18" charset="0"/>
              </a:rPr>
              <a:t>Cialde per Cannoli Siciliani</a:t>
            </a:r>
          </a:p>
          <a:p>
            <a:pPr algn="l"/>
            <a:r>
              <a:rPr lang="it-IT" sz="2400" b="1" i="1" dirty="0" smtClean="0">
                <a:solidFill>
                  <a:schemeClr val="tx2">
                    <a:lumMod val="75000"/>
                  </a:schemeClr>
                </a:solidFill>
                <a:latin typeface="Georgia" pitchFamily="18" charset="0"/>
              </a:rPr>
              <a:t>Barchette Dolci</a:t>
            </a:r>
          </a:p>
          <a:p>
            <a:pPr algn="l"/>
            <a:r>
              <a:rPr lang="it-IT" sz="2400" b="1" i="1" dirty="0" err="1" smtClean="0">
                <a:solidFill>
                  <a:schemeClr val="tx2">
                    <a:lumMod val="75000"/>
                  </a:schemeClr>
                </a:solidFill>
                <a:latin typeface="Georgia" pitchFamily="18" charset="0"/>
              </a:rPr>
              <a:t>Tartellette</a:t>
            </a:r>
            <a:r>
              <a:rPr lang="it-IT" sz="2400" b="1" i="1" dirty="0" smtClean="0">
                <a:solidFill>
                  <a:schemeClr val="tx2">
                    <a:lumMod val="75000"/>
                  </a:schemeClr>
                </a:solidFill>
                <a:latin typeface="Georgia" pitchFamily="18" charset="0"/>
              </a:rPr>
              <a:t> Dolci</a:t>
            </a:r>
          </a:p>
          <a:p>
            <a:pPr algn="l"/>
            <a:r>
              <a:rPr lang="it-IT" sz="2400" b="1" i="1" dirty="0" smtClean="0">
                <a:solidFill>
                  <a:schemeClr val="tx2">
                    <a:lumMod val="75000"/>
                  </a:schemeClr>
                </a:solidFill>
                <a:latin typeface="Georgia" pitchFamily="18" charset="0"/>
              </a:rPr>
              <a:t>Barchette Salate ai gusti: Classico, Rosmarino, alle Olive, al Salmone </a:t>
            </a:r>
          </a:p>
          <a:p>
            <a:endParaRPr lang="it-IT" dirty="0" smtClean="0"/>
          </a:p>
          <a:p>
            <a:endParaRPr lang="it-IT" dirty="0" smtClean="0"/>
          </a:p>
          <a:p>
            <a:endParaRPr lang="it-IT" dirty="0" smtClean="0"/>
          </a:p>
          <a:p>
            <a:endParaRPr lang="it-IT"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6914" t="29833" r="61808" b="27532"/>
          <a:stretch>
            <a:fillRect/>
          </a:stretch>
        </p:blipFill>
        <p:spPr bwMode="auto">
          <a:xfrm>
            <a:off x="11493" y="1268760"/>
            <a:ext cx="4632515" cy="3474386"/>
          </a:xfrm>
          <a:prstGeom prst="rect">
            <a:avLst/>
          </a:prstGeom>
          <a:noFill/>
          <a:ln w="9525">
            <a:noFill/>
            <a:miter lim="800000"/>
            <a:headEnd/>
            <a:tailEnd/>
          </a:ln>
        </p:spPr>
      </p:pic>
      <p:sp>
        <p:nvSpPr>
          <p:cNvPr id="2" name="Titolo 1"/>
          <p:cNvSpPr>
            <a:spLocks noGrp="1"/>
          </p:cNvSpPr>
          <p:nvPr>
            <p:ph type="ctrTitle"/>
          </p:nvPr>
        </p:nvSpPr>
        <p:spPr>
          <a:xfrm>
            <a:off x="685800" y="260649"/>
            <a:ext cx="7772400" cy="1152127"/>
          </a:xfrm>
        </p:spPr>
        <p:txBody>
          <a:bodyPr/>
          <a:lstStyle/>
          <a:p>
            <a:r>
              <a:rPr lang="it-IT" i="1" dirty="0" smtClean="0">
                <a:latin typeface="Georgia" pitchFamily="18" charset="0"/>
              </a:rPr>
              <a:t>Prodotti da ricorrenza</a:t>
            </a:r>
            <a:endParaRPr lang="it-IT" i="1" dirty="0">
              <a:latin typeface="Georgia" pitchFamily="18" charset="0"/>
            </a:endParaRPr>
          </a:p>
        </p:txBody>
      </p:sp>
      <p:pic>
        <p:nvPicPr>
          <p:cNvPr id="5122" name="Picture 2" descr="C:\Users\Utente\Desktop\images.jpg"/>
          <p:cNvPicPr>
            <a:picLocks noChangeAspect="1" noChangeArrowheads="1"/>
          </p:cNvPicPr>
          <p:nvPr/>
        </p:nvPicPr>
        <p:blipFill>
          <a:blip r:embed="rId3" cstate="print"/>
          <a:srcRect/>
          <a:stretch>
            <a:fillRect/>
          </a:stretch>
        </p:blipFill>
        <p:spPr bwMode="auto">
          <a:xfrm rot="664092">
            <a:off x="7598382" y="381523"/>
            <a:ext cx="1409700" cy="1552575"/>
          </a:xfrm>
          <a:prstGeom prst="rect">
            <a:avLst/>
          </a:prstGeom>
          <a:noFill/>
        </p:spPr>
      </p:pic>
      <p:sp>
        <p:nvSpPr>
          <p:cNvPr id="6" name="Rettangolo 5"/>
          <p:cNvSpPr/>
          <p:nvPr/>
        </p:nvSpPr>
        <p:spPr>
          <a:xfrm>
            <a:off x="4572000" y="3501008"/>
            <a:ext cx="4283968" cy="369332"/>
          </a:xfrm>
          <a:prstGeom prst="rect">
            <a:avLst/>
          </a:prstGeom>
        </p:spPr>
        <p:txBody>
          <a:bodyPr wrap="square">
            <a:spAutoFit/>
          </a:bodyPr>
          <a:lstStyle/>
          <a:p>
            <a:r>
              <a:rPr lang="it-IT" dirty="0" smtClean="0">
                <a:latin typeface="Georgia" pitchFamily="18" charset="0"/>
              </a:rPr>
              <a:t>Panettone al Moscato di Noto e canditi</a:t>
            </a:r>
            <a:endParaRPr lang="it-IT" dirty="0">
              <a:latin typeface="Georgia" pitchFamily="18" charset="0"/>
            </a:endParaRPr>
          </a:p>
        </p:txBody>
      </p:sp>
      <p:sp>
        <p:nvSpPr>
          <p:cNvPr id="7" name="Rettangolo 6"/>
          <p:cNvSpPr/>
          <p:nvPr/>
        </p:nvSpPr>
        <p:spPr>
          <a:xfrm>
            <a:off x="3923928" y="3982998"/>
            <a:ext cx="5220072" cy="369332"/>
          </a:xfrm>
          <a:prstGeom prst="rect">
            <a:avLst/>
          </a:prstGeom>
        </p:spPr>
        <p:txBody>
          <a:bodyPr wrap="square">
            <a:spAutoFit/>
          </a:bodyPr>
          <a:lstStyle/>
          <a:p>
            <a:r>
              <a:rPr lang="it-IT" dirty="0" smtClean="0">
                <a:latin typeface="Georgia" pitchFamily="18" charset="0"/>
              </a:rPr>
              <a:t>Panettone al cioccolato di Modica e pistacchio</a:t>
            </a:r>
            <a:endParaRPr lang="it-IT" dirty="0">
              <a:latin typeface="Georgia" pitchFamily="18" charset="0"/>
            </a:endParaRPr>
          </a:p>
        </p:txBody>
      </p:sp>
      <p:sp>
        <p:nvSpPr>
          <p:cNvPr id="8" name="Rettangolo 7"/>
          <p:cNvSpPr/>
          <p:nvPr/>
        </p:nvSpPr>
        <p:spPr>
          <a:xfrm>
            <a:off x="3491880" y="4581128"/>
            <a:ext cx="5472608" cy="369332"/>
          </a:xfrm>
          <a:prstGeom prst="rect">
            <a:avLst/>
          </a:prstGeom>
        </p:spPr>
        <p:txBody>
          <a:bodyPr wrap="square">
            <a:spAutoFit/>
          </a:bodyPr>
          <a:lstStyle/>
          <a:p>
            <a:r>
              <a:rPr lang="it-IT" dirty="0" smtClean="0">
                <a:latin typeface="Georgia" pitchFamily="18" charset="0"/>
              </a:rPr>
              <a:t>Panettone al cioccolato di Modica e agrumi di Sicilia</a:t>
            </a:r>
            <a:endParaRPr lang="it-IT" dirty="0">
              <a:latin typeface="Georgia" pitchFamily="18" charset="0"/>
            </a:endParaRPr>
          </a:p>
        </p:txBody>
      </p:sp>
      <p:sp>
        <p:nvSpPr>
          <p:cNvPr id="9" name="Rettangolo 8"/>
          <p:cNvSpPr/>
          <p:nvPr/>
        </p:nvSpPr>
        <p:spPr>
          <a:xfrm>
            <a:off x="3347864" y="5157192"/>
            <a:ext cx="5472608" cy="369332"/>
          </a:xfrm>
          <a:prstGeom prst="rect">
            <a:avLst/>
          </a:prstGeom>
        </p:spPr>
        <p:txBody>
          <a:bodyPr wrap="square">
            <a:spAutoFit/>
          </a:bodyPr>
          <a:lstStyle/>
          <a:p>
            <a:r>
              <a:rPr lang="it-IT" dirty="0" smtClean="0">
                <a:latin typeface="Georgia" pitchFamily="18" charset="0"/>
              </a:rPr>
              <a:t>Panettone con fichi, noci e moscato di Sicilia</a:t>
            </a:r>
            <a:endParaRPr lang="it-IT" dirty="0">
              <a:latin typeface="Georgia" pitchFamily="18" charset="0"/>
            </a:endParaRPr>
          </a:p>
        </p:txBody>
      </p:sp>
      <p:sp>
        <p:nvSpPr>
          <p:cNvPr id="10" name="Rettangolo 9"/>
          <p:cNvSpPr/>
          <p:nvPr/>
        </p:nvSpPr>
        <p:spPr>
          <a:xfrm>
            <a:off x="3563888" y="5733256"/>
            <a:ext cx="3284570" cy="369332"/>
          </a:xfrm>
          <a:prstGeom prst="rect">
            <a:avLst/>
          </a:prstGeom>
        </p:spPr>
        <p:txBody>
          <a:bodyPr wrap="square">
            <a:spAutoFit/>
          </a:bodyPr>
          <a:lstStyle/>
          <a:p>
            <a:r>
              <a:rPr lang="it-IT" dirty="0" smtClean="0">
                <a:latin typeface="Georgia" pitchFamily="18" charset="0"/>
              </a:rPr>
              <a:t>Colomba Artigianale</a:t>
            </a:r>
            <a:endParaRPr lang="it-IT" dirty="0">
              <a:latin typeface="Georgia" pitchFamily="18"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a:p>
        </p:txBody>
      </p:sp>
      <p:sp>
        <p:nvSpPr>
          <p:cNvPr id="5" name="Sottotitolo 4"/>
          <p:cNvSpPr>
            <a:spLocks noGrp="1"/>
          </p:cNvSpPr>
          <p:nvPr>
            <p:ph type="subTitle" idx="1"/>
          </p:nvPr>
        </p:nvSpPr>
        <p:spPr>
          <a:xfrm>
            <a:off x="1691680" y="2420888"/>
            <a:ext cx="6400800" cy="1752600"/>
          </a:xfrm>
        </p:spPr>
        <p:txBody>
          <a:bodyPr/>
          <a:lstStyle/>
          <a:p>
            <a:endParaRPr lang="it-IT" dirty="0"/>
          </a:p>
        </p:txBody>
      </p:sp>
      <p:pic>
        <p:nvPicPr>
          <p:cNvPr id="6147" name="Picture 3" descr="C:\Users\Utente\Desktop\images.jpg"/>
          <p:cNvPicPr>
            <a:picLocks noChangeAspect="1" noChangeArrowheads="1"/>
          </p:cNvPicPr>
          <p:nvPr/>
        </p:nvPicPr>
        <p:blipFill>
          <a:blip r:embed="rId2" cstate="print"/>
          <a:srcRect/>
          <a:stretch>
            <a:fillRect/>
          </a:stretch>
        </p:blipFill>
        <p:spPr bwMode="auto">
          <a:xfrm>
            <a:off x="755576" y="620688"/>
            <a:ext cx="3096344" cy="3096344"/>
          </a:xfrm>
          <a:prstGeom prst="rect">
            <a:avLst/>
          </a:prstGeom>
          <a:noFill/>
        </p:spPr>
      </p:pic>
      <p:pic>
        <p:nvPicPr>
          <p:cNvPr id="6148" name="Picture 4" descr="C:\Users\Utente\Desktop\images.jpg"/>
          <p:cNvPicPr>
            <a:picLocks noChangeAspect="1" noChangeArrowheads="1"/>
          </p:cNvPicPr>
          <p:nvPr/>
        </p:nvPicPr>
        <p:blipFill>
          <a:blip r:embed="rId3" cstate="print"/>
          <a:srcRect/>
          <a:stretch>
            <a:fillRect/>
          </a:stretch>
        </p:blipFill>
        <p:spPr bwMode="auto">
          <a:xfrm>
            <a:off x="4572000" y="0"/>
            <a:ext cx="4209122" cy="3507601"/>
          </a:xfrm>
          <a:prstGeom prst="rect">
            <a:avLst/>
          </a:prstGeom>
          <a:noFill/>
        </p:spPr>
      </p:pic>
      <p:pic>
        <p:nvPicPr>
          <p:cNvPr id="6149" name="Picture 5" descr="C:\Users\Utente\Desktop\images (1).jpg"/>
          <p:cNvPicPr>
            <a:picLocks noChangeAspect="1" noChangeArrowheads="1"/>
          </p:cNvPicPr>
          <p:nvPr/>
        </p:nvPicPr>
        <p:blipFill>
          <a:blip r:embed="rId4" cstate="print"/>
          <a:srcRect/>
          <a:stretch>
            <a:fillRect/>
          </a:stretch>
        </p:blipFill>
        <p:spPr bwMode="auto">
          <a:xfrm>
            <a:off x="2915816" y="3501008"/>
            <a:ext cx="4392488" cy="2923001"/>
          </a:xfrm>
          <a:prstGeom prst="rect">
            <a:avLst/>
          </a:prstGeom>
          <a:noFill/>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685800" y="1124745"/>
            <a:ext cx="7630616" cy="4032447"/>
          </a:xfrm>
        </p:spPr>
        <p:txBody>
          <a:bodyPr>
            <a:noAutofit/>
          </a:bodyPr>
          <a:lstStyle/>
          <a:p>
            <a:pPr algn="just"/>
            <a:r>
              <a:rPr lang="it-IT" sz="1800" b="1" i="1" dirty="0" smtClean="0">
                <a:latin typeface="Georgia" pitchFamily="18" charset="0"/>
              </a:rPr>
              <a:t>La Dolciaria </a:t>
            </a:r>
            <a:r>
              <a:rPr lang="it-IT" sz="1800" b="1" i="1" dirty="0" err="1" smtClean="0">
                <a:latin typeface="Georgia" pitchFamily="18" charset="0"/>
              </a:rPr>
              <a:t>Peluso</a:t>
            </a:r>
            <a:r>
              <a:rPr lang="it-IT" sz="1800" b="1" i="1" dirty="0" smtClean="0">
                <a:latin typeface="Georgia" pitchFamily="18" charset="0"/>
              </a:rPr>
              <a:t>, </a:t>
            </a:r>
            <a:r>
              <a:rPr lang="it-IT" sz="1800" dirty="0" smtClean="0">
                <a:latin typeface="Georgia" pitchFamily="18" charset="0"/>
              </a:rPr>
              <a:t>si trova a Modica città simbolo del cioccolato, unico nel suo genere grazie ad un particolare della lavorazione, che in questo caso è definita ” a freddo” infatti esclude la fase del </a:t>
            </a:r>
            <a:r>
              <a:rPr lang="it-IT" sz="1800" b="1" i="1" dirty="0" err="1" smtClean="0">
                <a:latin typeface="Georgia" pitchFamily="18" charset="0"/>
              </a:rPr>
              <a:t>concaggio</a:t>
            </a:r>
            <a:r>
              <a:rPr lang="it-IT" sz="1800" dirty="0" smtClean="0">
                <a:latin typeface="Georgia" pitchFamily="18" charset="0"/>
              </a:rPr>
              <a:t>. La fase del </a:t>
            </a:r>
            <a:r>
              <a:rPr lang="it-IT" sz="1800" dirty="0" err="1" smtClean="0">
                <a:latin typeface="Georgia" pitchFamily="18" charset="0"/>
              </a:rPr>
              <a:t>concaggio</a:t>
            </a:r>
            <a:r>
              <a:rPr lang="it-IT" sz="1800" dirty="0" smtClean="0">
                <a:latin typeface="Georgia" pitchFamily="18" charset="0"/>
              </a:rPr>
              <a:t> qui non viene eseguita, e lo zucchero viene mescolato ad una temperatura moderata (attorno ai 36°C) alla pasta di cacao, senza aggiunte di burro di cacao. Viene poi modellata a freddo per ottenere le forme desiderate. In questo modo i cristalli di zucchero, che non vengono sminuzzati e ricoperti dal burro di cacao, si sentono al palato e sono visibili ad occhio nudo. </a:t>
            </a:r>
            <a:endParaRPr lang="it-IT" sz="2400" dirty="0">
              <a:latin typeface="Georgia" pitchFamily="18" charset="0"/>
            </a:endParaRPr>
          </a:p>
        </p:txBody>
      </p:sp>
      <p:sp>
        <p:nvSpPr>
          <p:cNvPr id="6" name="Rettangolo 5"/>
          <p:cNvSpPr/>
          <p:nvPr/>
        </p:nvSpPr>
        <p:spPr>
          <a:xfrm>
            <a:off x="899592" y="5301208"/>
            <a:ext cx="4572000" cy="1255728"/>
          </a:xfrm>
          <a:prstGeom prst="rect">
            <a:avLst/>
          </a:prstGeom>
        </p:spPr>
        <p:txBody>
          <a:bodyPr wrap="square">
            <a:spAutoFit/>
          </a:bodyPr>
          <a:lstStyle/>
          <a:p>
            <a:pPr>
              <a:lnSpc>
                <a:spcPct val="90000"/>
              </a:lnSpc>
            </a:pPr>
            <a:r>
              <a:rPr lang="it-IT" sz="1200" b="1" u="sng" dirty="0" smtClean="0">
                <a:latin typeface="Georgia" pitchFamily="18" charset="0"/>
              </a:rPr>
              <a:t>Significato CONCAGGIO </a:t>
            </a:r>
          </a:p>
          <a:p>
            <a:pPr>
              <a:lnSpc>
                <a:spcPct val="90000"/>
              </a:lnSpc>
            </a:pPr>
            <a:r>
              <a:rPr lang="it-IT" sz="1200" dirty="0" smtClean="0">
                <a:latin typeface="Georgia" pitchFamily="18" charset="0"/>
              </a:rPr>
              <a:t>Riduzione dell’umidità </a:t>
            </a:r>
          </a:p>
          <a:p>
            <a:pPr>
              <a:lnSpc>
                <a:spcPct val="90000"/>
              </a:lnSpc>
            </a:pPr>
            <a:r>
              <a:rPr lang="it-IT" sz="1200" dirty="0" smtClean="0">
                <a:latin typeface="Georgia" pitchFamily="18" charset="0"/>
              </a:rPr>
              <a:t>Eliminazione di alcuni composti volatili indesiderati (</a:t>
            </a:r>
            <a:r>
              <a:rPr lang="it-IT" sz="1200" dirty="0" err="1" smtClean="0">
                <a:latin typeface="Georgia" pitchFamily="18" charset="0"/>
              </a:rPr>
              <a:t>etanale</a:t>
            </a:r>
            <a:r>
              <a:rPr lang="it-IT" sz="1200" dirty="0" smtClean="0">
                <a:latin typeface="Georgia" pitchFamily="18" charset="0"/>
              </a:rPr>
              <a:t>, acetone, </a:t>
            </a:r>
            <a:r>
              <a:rPr lang="it-IT" sz="1200" dirty="0" err="1" smtClean="0">
                <a:latin typeface="Georgia" pitchFamily="18" charset="0"/>
              </a:rPr>
              <a:t>diacetile</a:t>
            </a:r>
            <a:r>
              <a:rPr lang="it-IT" sz="1200" dirty="0" smtClean="0">
                <a:latin typeface="Georgia" pitchFamily="18" charset="0"/>
              </a:rPr>
              <a:t>, metanolo, </a:t>
            </a:r>
            <a:r>
              <a:rPr lang="it-IT" sz="1200" dirty="0" err="1" smtClean="0">
                <a:latin typeface="Georgia" pitchFamily="18" charset="0"/>
              </a:rPr>
              <a:t>propanolo</a:t>
            </a:r>
            <a:r>
              <a:rPr lang="it-IT" sz="1200" dirty="0" smtClean="0">
                <a:latin typeface="Georgia" pitchFamily="18" charset="0"/>
              </a:rPr>
              <a:t>, </a:t>
            </a:r>
            <a:r>
              <a:rPr lang="it-IT" sz="1200" dirty="0" err="1" smtClean="0">
                <a:latin typeface="Georgia" pitchFamily="18" charset="0"/>
              </a:rPr>
              <a:t>isopropanolo</a:t>
            </a:r>
            <a:r>
              <a:rPr lang="it-IT" sz="1200" dirty="0" smtClean="0">
                <a:latin typeface="Georgia" pitchFamily="18" charset="0"/>
              </a:rPr>
              <a:t>, acido acetico ed esteri vari), ma non di quelli voluti (</a:t>
            </a:r>
            <a:r>
              <a:rPr lang="it-IT" sz="1200" dirty="0" err="1" smtClean="0">
                <a:latin typeface="Georgia" pitchFamily="18" charset="0"/>
              </a:rPr>
              <a:t>pirazine</a:t>
            </a:r>
            <a:r>
              <a:rPr lang="it-IT" sz="1200" dirty="0" smtClean="0">
                <a:latin typeface="Georgia" pitchFamily="18" charset="0"/>
              </a:rPr>
              <a:t>) </a:t>
            </a:r>
          </a:p>
          <a:p>
            <a:pPr>
              <a:lnSpc>
                <a:spcPct val="90000"/>
              </a:lnSpc>
            </a:pPr>
            <a:r>
              <a:rPr lang="it-IT" sz="1200" dirty="0" smtClean="0">
                <a:latin typeface="Georgia" pitchFamily="18" charset="0"/>
              </a:rPr>
              <a:t>Dispersione e ricristallizzazione dei grassi (affioramento)</a:t>
            </a:r>
          </a:p>
          <a:p>
            <a:pPr>
              <a:lnSpc>
                <a:spcPct val="90000"/>
              </a:lnSpc>
            </a:pPr>
            <a:r>
              <a:rPr lang="it-IT" sz="1200" dirty="0" smtClean="0">
                <a:latin typeface="Georgia" pitchFamily="18" charset="0"/>
              </a:rPr>
              <a:t>Aggiunte di grasso ed emulsionanti </a:t>
            </a:r>
          </a:p>
        </p:txBody>
      </p:sp>
    </p:spTree>
  </p:cSld>
  <p:clrMapOvr>
    <a:masterClrMapping/>
  </p:clrMapOvr>
  <p:transition>
    <p:diamon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ma di Office">
  <a:themeElements>
    <a:clrScheme name="Personalizzato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685</Words>
  <Application>Microsoft Office PowerPoint</Application>
  <PresentationFormat>Presentazione su schermo (4:3)</PresentationFormat>
  <Paragraphs>59</Paragraphs>
  <Slides>17</Slides>
  <Notes>0</Notes>
  <HiddenSlides>0</HiddenSlides>
  <MMClips>0</MMClips>
  <ScaleCrop>false</ScaleCrop>
  <HeadingPairs>
    <vt:vector size="4" baseType="variant">
      <vt:variant>
        <vt:lpstr>Tema</vt:lpstr>
      </vt:variant>
      <vt:variant>
        <vt:i4>3</vt:i4>
      </vt:variant>
      <vt:variant>
        <vt:lpstr>Titoli diapositive</vt:lpstr>
      </vt:variant>
      <vt:variant>
        <vt:i4>17</vt:i4>
      </vt:variant>
    </vt:vector>
  </HeadingPairs>
  <TitlesOfParts>
    <vt:vector size="20" baseType="lpstr">
      <vt:lpstr>Tema di Office</vt:lpstr>
      <vt:lpstr>Tema1</vt:lpstr>
      <vt:lpstr>Mito</vt:lpstr>
      <vt:lpstr>“La Fabbrica del Cioccolato”</vt:lpstr>
      <vt:lpstr>Diapositiva 2</vt:lpstr>
      <vt:lpstr>Cioccolato di Modica</vt:lpstr>
      <vt:lpstr> I Buoni di Sicilia Canestrini al pistacchio e alla nocciola Moretti al pistacchio e ai fichi Moretti ricoperti al cioccolato   </vt:lpstr>
      <vt:lpstr>Pasta di mandorle</vt:lpstr>
      <vt:lpstr>Semilavorati da farcire</vt:lpstr>
      <vt:lpstr>Prodotti da ricorrenza</vt:lpstr>
      <vt:lpstr>Diapositiva 8</vt:lpstr>
      <vt:lpstr>La Dolciaria Peluso, si trova a Modica città simbolo del cioccolato, unico nel suo genere grazie ad un particolare della lavorazione, che in questo caso è definita ” a freddo” infatti esclude la fase del concaggio. La fase del concaggio qui non viene eseguita, e lo zucchero viene mescolato ad una temperatura moderata (attorno ai 36°C) alla pasta di cacao, senza aggiunte di burro di cacao. Viene poi modellata a freddo per ottenere le forme desiderate. In questo modo i cristalli di zucchero, che non vengono sminuzzati e ricoperti dal burro di cacao, si sentono al palato e sono visibili ad occhio nudo. </vt:lpstr>
      <vt:lpstr>Che cos'è il cioccolato </vt:lpstr>
      <vt:lpstr>Fave di cacao</vt:lpstr>
      <vt:lpstr>Lavorazione</vt:lpstr>
      <vt:lpstr>Diapositiva 13</vt:lpstr>
      <vt:lpstr>Cioccolato, alleato di Cuore, umore, circolazione sanguigna </vt:lpstr>
      <vt:lpstr>Cioccolato fondente o a latte</vt:lpstr>
      <vt:lpstr>Cioccolato bio</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32</cp:revision>
  <dcterms:created xsi:type="dcterms:W3CDTF">2017-04-25T08:34:23Z</dcterms:created>
  <dcterms:modified xsi:type="dcterms:W3CDTF">2017-05-28T14:09:37Z</dcterms:modified>
</cp:coreProperties>
</file>